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6" r:id="rId18"/>
    <p:sldId id="272" r:id="rId19"/>
    <p:sldId id="273" r:id="rId20"/>
    <p:sldId id="277" r:id="rId21"/>
    <p:sldId id="275" r:id="rId22"/>
    <p:sldId id="274"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9" d="100"/>
          <a:sy n="79" d="100"/>
        </p:scale>
        <p:origin x="85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jpg"/></Relationships>
</file>

<file path=ppt/diagrams/_rels/data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fif"/><Relationship Id="rId1" Type="http://schemas.openxmlformats.org/officeDocument/2006/relationships/image" Target="../media/image8.jfif"/></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jpg"/></Relationships>
</file>

<file path=ppt/diagrams/_rels/drawing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fif"/><Relationship Id="rId1" Type="http://schemas.openxmlformats.org/officeDocument/2006/relationships/image" Target="../media/image8.jfif"/></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7559C1-19B4-4475-8B3D-0D34E8A6D6C3}" type="doc">
      <dgm:prSet loTypeId="urn:microsoft.com/office/officeart/2005/8/layout/vList4" loCatId="list" qsTypeId="urn:microsoft.com/office/officeart/2005/8/quickstyle/simple2" qsCatId="simple" csTypeId="urn:microsoft.com/office/officeart/2005/8/colors/accent4_5" csCatId="accent4" phldr="1"/>
      <dgm:spPr/>
      <dgm:t>
        <a:bodyPr/>
        <a:lstStyle/>
        <a:p>
          <a:endParaRPr lang="en-US"/>
        </a:p>
      </dgm:t>
    </dgm:pt>
    <dgm:pt modelId="{19A6084A-5068-4BD0-AD0F-F6E86EC98C8E}">
      <dgm:prSet phldrT="[نص]">
        <dgm:style>
          <a:lnRef idx="2">
            <a:schemeClr val="accent2"/>
          </a:lnRef>
          <a:fillRef idx="1">
            <a:schemeClr val="lt1"/>
          </a:fillRef>
          <a:effectRef idx="0">
            <a:schemeClr val="accent2"/>
          </a:effectRef>
          <a:fontRef idx="minor">
            <a:schemeClr val="dk1"/>
          </a:fontRef>
        </dgm:style>
      </dgm:prSet>
      <dgm:spPr>
        <a:effectLst>
          <a:glow rad="228600">
            <a:schemeClr val="accent4">
              <a:satMod val="175000"/>
              <a:alpha val="40000"/>
            </a:schemeClr>
          </a:glow>
        </a:effectLst>
      </dgm:spPr>
      <dgm:t>
        <a:bodyPr/>
        <a:lstStyle/>
        <a:p>
          <a:endParaRPr lang="en-US" sz="1600" dirty="0"/>
        </a:p>
      </dgm:t>
    </dgm:pt>
    <dgm:pt modelId="{44DE6685-C4D4-4107-8532-F8555E294D59}" type="parTrans" cxnId="{DAAE6DFC-E6FF-4E76-9F6B-3FF58A4B9ACF}">
      <dgm:prSet/>
      <dgm:spPr/>
      <dgm:t>
        <a:bodyPr/>
        <a:lstStyle/>
        <a:p>
          <a:endParaRPr lang="en-US"/>
        </a:p>
      </dgm:t>
    </dgm:pt>
    <dgm:pt modelId="{886532FE-2643-40C0-9448-B6933C6359A5}" type="sibTrans" cxnId="{DAAE6DFC-E6FF-4E76-9F6B-3FF58A4B9ACF}">
      <dgm:prSet/>
      <dgm:spPr/>
      <dgm:t>
        <a:bodyPr/>
        <a:lstStyle/>
        <a:p>
          <a:endParaRPr lang="en-US"/>
        </a:p>
      </dgm:t>
    </dgm:pt>
    <dgm:pt modelId="{BBC9C598-E881-4062-B87B-BCA6EDE5434E}">
      <dgm:prSet phldrT="[نص]" custT="1">
        <dgm:style>
          <a:lnRef idx="2">
            <a:schemeClr val="accent2"/>
          </a:lnRef>
          <a:fillRef idx="1">
            <a:schemeClr val="lt1"/>
          </a:fillRef>
          <a:effectRef idx="0">
            <a:schemeClr val="accent2"/>
          </a:effectRef>
          <a:fontRef idx="minor">
            <a:schemeClr val="dk1"/>
          </a:fontRef>
        </dgm:style>
      </dgm:prSet>
      <dgm:spPr>
        <a:effectLst>
          <a:glow rad="228600">
            <a:schemeClr val="accent4">
              <a:satMod val="175000"/>
              <a:alpha val="40000"/>
            </a:schemeClr>
          </a:glow>
        </a:effectLst>
      </dgm:spPr>
      <dgm:t>
        <a:bodyPr/>
        <a:lstStyle/>
        <a:p>
          <a:pPr rtl="1"/>
          <a:r>
            <a:rPr lang="ar-SA" sz="2400" b="1" dirty="0"/>
            <a:t>مكونات الغلاف الذكي لا تتلامس مع المادة الغائية ولا تتداخل معها </a:t>
          </a:r>
          <a:endParaRPr lang="en-US" sz="2400" b="1" dirty="0"/>
        </a:p>
      </dgm:t>
    </dgm:pt>
    <dgm:pt modelId="{BE29827C-5BA7-48DA-A59F-5E46652720DE}" type="parTrans" cxnId="{3D482558-893B-4F67-A114-A51A337934B7}">
      <dgm:prSet/>
      <dgm:spPr/>
      <dgm:t>
        <a:bodyPr/>
        <a:lstStyle/>
        <a:p>
          <a:endParaRPr lang="en-US"/>
        </a:p>
      </dgm:t>
    </dgm:pt>
    <dgm:pt modelId="{580FEE2F-E8BE-46BC-925D-ACA945FD0C19}" type="sibTrans" cxnId="{3D482558-893B-4F67-A114-A51A337934B7}">
      <dgm:prSet/>
      <dgm:spPr/>
      <dgm:t>
        <a:bodyPr/>
        <a:lstStyle/>
        <a:p>
          <a:endParaRPr lang="en-US"/>
        </a:p>
      </dgm:t>
    </dgm:pt>
    <dgm:pt modelId="{568F4F66-28DD-4A3D-BF08-BDF539968282}">
      <dgm:prSet phldrT="[نص]">
        <dgm:style>
          <a:lnRef idx="2">
            <a:schemeClr val="accent2"/>
          </a:lnRef>
          <a:fillRef idx="1">
            <a:schemeClr val="lt1"/>
          </a:fillRef>
          <a:effectRef idx="0">
            <a:schemeClr val="accent2"/>
          </a:effectRef>
          <a:fontRef idx="minor">
            <a:schemeClr val="dk1"/>
          </a:fontRef>
        </dgm:style>
      </dgm:prSet>
      <dgm:spPr>
        <a:effectLst>
          <a:glow rad="228600">
            <a:schemeClr val="accent4">
              <a:satMod val="175000"/>
              <a:alpha val="40000"/>
            </a:schemeClr>
          </a:glow>
        </a:effectLst>
      </dgm:spPr>
      <dgm:t>
        <a:bodyPr/>
        <a:lstStyle/>
        <a:p>
          <a:endParaRPr lang="en-US" sz="1600" dirty="0"/>
        </a:p>
      </dgm:t>
    </dgm:pt>
    <dgm:pt modelId="{D1057E65-DB8F-4938-81C6-0352043195D0}" type="parTrans" cxnId="{17277C9E-8225-46D1-827D-57F0F6DCB18D}">
      <dgm:prSet/>
      <dgm:spPr/>
      <dgm:t>
        <a:bodyPr/>
        <a:lstStyle/>
        <a:p>
          <a:endParaRPr lang="en-US"/>
        </a:p>
      </dgm:t>
    </dgm:pt>
    <dgm:pt modelId="{4133A7B6-118E-411A-99E1-A10B7B086746}" type="sibTrans" cxnId="{17277C9E-8225-46D1-827D-57F0F6DCB18D}">
      <dgm:prSet/>
      <dgm:spPr/>
      <dgm:t>
        <a:bodyPr/>
        <a:lstStyle/>
        <a:p>
          <a:endParaRPr lang="en-US"/>
        </a:p>
      </dgm:t>
    </dgm:pt>
    <dgm:pt modelId="{F97BC753-8102-4B54-A62A-D5D552280EDF}">
      <dgm:prSet phldrT="[نص]">
        <dgm:style>
          <a:lnRef idx="2">
            <a:schemeClr val="accent2"/>
          </a:lnRef>
          <a:fillRef idx="1">
            <a:schemeClr val="lt1"/>
          </a:fillRef>
          <a:effectRef idx="0">
            <a:schemeClr val="accent2"/>
          </a:effectRef>
          <a:fontRef idx="minor">
            <a:schemeClr val="dk1"/>
          </a:fontRef>
        </dgm:style>
      </dgm:prSet>
      <dgm:spPr>
        <a:effectLst>
          <a:glow rad="228600">
            <a:schemeClr val="accent4">
              <a:satMod val="175000"/>
              <a:alpha val="40000"/>
            </a:schemeClr>
          </a:glow>
        </a:effectLst>
      </dgm:spPr>
      <dgm:t>
        <a:bodyPr/>
        <a:lstStyle/>
        <a:p>
          <a:endParaRPr lang="en-US" sz="1600" dirty="0"/>
        </a:p>
      </dgm:t>
    </dgm:pt>
    <dgm:pt modelId="{22D7057C-A153-4837-B33B-335CC41F49CF}" type="parTrans" cxnId="{1976B406-C8EC-4C08-814C-4E4CCE128CA0}">
      <dgm:prSet/>
      <dgm:spPr/>
      <dgm:t>
        <a:bodyPr/>
        <a:lstStyle/>
        <a:p>
          <a:endParaRPr lang="en-US"/>
        </a:p>
      </dgm:t>
    </dgm:pt>
    <dgm:pt modelId="{0A0A163D-DA35-4601-B434-01C843A3817A}" type="sibTrans" cxnId="{1976B406-C8EC-4C08-814C-4E4CCE128CA0}">
      <dgm:prSet/>
      <dgm:spPr/>
      <dgm:t>
        <a:bodyPr/>
        <a:lstStyle/>
        <a:p>
          <a:endParaRPr lang="en-US"/>
        </a:p>
      </dgm:t>
    </dgm:pt>
    <dgm:pt modelId="{517E8A98-3EFB-4392-9861-837EB845D050}">
      <dgm:prSet custT="1"/>
      <dgm:spPr>
        <a:solidFill>
          <a:schemeClr val="bg1"/>
        </a:solidFill>
        <a:effectLst>
          <a:glow rad="101600">
            <a:schemeClr val="accent2">
              <a:satMod val="175000"/>
              <a:alpha val="40000"/>
            </a:schemeClr>
          </a:glow>
        </a:effectLst>
      </dgm:spPr>
      <dgm:t>
        <a:bodyPr/>
        <a:lstStyle/>
        <a:p>
          <a:pPr rtl="1"/>
          <a:r>
            <a:rPr lang="ar-SA" sz="2400" b="1" dirty="0">
              <a:solidFill>
                <a:schemeClr val="tx1"/>
              </a:solidFill>
            </a:rPr>
            <a:t>إمكانية تتبع المنتج في اثناء عملية النقل والتخزين وأثناء تواجده في السوق</a:t>
          </a:r>
          <a:endParaRPr lang="en-GB" sz="2400" b="1" dirty="0">
            <a:solidFill>
              <a:schemeClr val="tx1"/>
            </a:solidFill>
          </a:endParaRPr>
        </a:p>
      </dgm:t>
    </dgm:pt>
    <dgm:pt modelId="{F6DB2514-3561-4594-A438-C1FD62950673}" type="parTrans" cxnId="{0ED59888-41F3-4BD9-B282-FBF0894EC433}">
      <dgm:prSet/>
      <dgm:spPr/>
      <dgm:t>
        <a:bodyPr/>
        <a:lstStyle/>
        <a:p>
          <a:pPr rtl="1"/>
          <a:endParaRPr lang="ar-SA"/>
        </a:p>
      </dgm:t>
    </dgm:pt>
    <dgm:pt modelId="{8CA2A678-0721-4FF2-88A0-3BC59BDB0068}" type="sibTrans" cxnId="{0ED59888-41F3-4BD9-B282-FBF0894EC433}">
      <dgm:prSet/>
      <dgm:spPr/>
      <dgm:t>
        <a:bodyPr/>
        <a:lstStyle/>
        <a:p>
          <a:pPr rtl="1"/>
          <a:endParaRPr lang="ar-SA"/>
        </a:p>
      </dgm:t>
    </dgm:pt>
    <dgm:pt modelId="{2497C3DE-A8C4-407D-8677-1488FE124085}">
      <dgm:prSet phldrT="[نص]" custT="1">
        <dgm:style>
          <a:lnRef idx="2">
            <a:schemeClr val="accent2"/>
          </a:lnRef>
          <a:fillRef idx="1">
            <a:schemeClr val="lt1"/>
          </a:fillRef>
          <a:effectRef idx="0">
            <a:schemeClr val="accent2"/>
          </a:effectRef>
          <a:fontRef idx="minor">
            <a:schemeClr val="dk1"/>
          </a:fontRef>
        </dgm:style>
      </dgm:prSet>
      <dgm:spPr>
        <a:effectLst>
          <a:glow rad="228600">
            <a:schemeClr val="accent4">
              <a:satMod val="175000"/>
              <a:alpha val="40000"/>
            </a:schemeClr>
          </a:glow>
        </a:effectLst>
      </dgm:spPr>
      <dgm:t>
        <a:bodyPr/>
        <a:lstStyle/>
        <a:p>
          <a:pPr rtl="1"/>
          <a:r>
            <a:rPr lang="ar-SA" sz="2400" b="1" dirty="0"/>
            <a:t>تحسين عملية تطبيق نظام تحليل المخاطر ونقاط التحكم الحرجة (</a:t>
          </a:r>
          <a:r>
            <a:rPr lang="ar-SA" sz="2400" b="1" dirty="0" err="1"/>
            <a:t>الهاسب</a:t>
          </a:r>
          <a:r>
            <a:rPr lang="ar-SA" sz="2400" b="1" dirty="0"/>
            <a:t>) </a:t>
          </a:r>
          <a:endParaRPr lang="en-US" sz="2400" b="1" dirty="0"/>
        </a:p>
      </dgm:t>
    </dgm:pt>
    <dgm:pt modelId="{76D7D304-2B3A-492D-BECA-2B9833B91903}" type="sibTrans" cxnId="{AFCBE89C-3C52-4769-B972-375D706EB928}">
      <dgm:prSet/>
      <dgm:spPr/>
      <dgm:t>
        <a:bodyPr/>
        <a:lstStyle/>
        <a:p>
          <a:endParaRPr lang="en-US"/>
        </a:p>
      </dgm:t>
    </dgm:pt>
    <dgm:pt modelId="{7FF1D3E5-5DD7-4437-83E5-9A387E2922C1}" type="parTrans" cxnId="{AFCBE89C-3C52-4769-B972-375D706EB928}">
      <dgm:prSet/>
      <dgm:spPr/>
      <dgm:t>
        <a:bodyPr/>
        <a:lstStyle/>
        <a:p>
          <a:endParaRPr lang="en-US"/>
        </a:p>
      </dgm:t>
    </dgm:pt>
    <dgm:pt modelId="{2DC7B52B-7219-4822-BB28-F050246A2988}">
      <dgm:prSet phldrT="[نص]" custT="1">
        <dgm:style>
          <a:lnRef idx="2">
            <a:schemeClr val="accent2"/>
          </a:lnRef>
          <a:fillRef idx="1">
            <a:schemeClr val="lt1"/>
          </a:fillRef>
          <a:effectRef idx="0">
            <a:schemeClr val="accent2"/>
          </a:effectRef>
          <a:fontRef idx="minor">
            <a:schemeClr val="dk1"/>
          </a:fontRef>
        </dgm:style>
      </dgm:prSet>
      <dgm:spPr>
        <a:effectLst>
          <a:glow rad="228600">
            <a:schemeClr val="accent4">
              <a:satMod val="175000"/>
              <a:alpha val="40000"/>
            </a:schemeClr>
          </a:glow>
        </a:effectLst>
      </dgm:spPr>
      <dgm:t>
        <a:bodyPr/>
        <a:lstStyle/>
        <a:p>
          <a:pPr rtl="1"/>
          <a:r>
            <a:rPr lang="ar-SA" sz="2400" b="1" dirty="0"/>
            <a:t>إعطاء معلومات للمستهلك عن حالة المنتج وهو بدوره يقرر شراء المنتج او لا. </a:t>
          </a:r>
          <a:endParaRPr lang="en-US" sz="2400" b="1" dirty="0"/>
        </a:p>
      </dgm:t>
    </dgm:pt>
    <dgm:pt modelId="{EE7E5814-BD54-401F-ACB1-9016B80994DF}" type="sibTrans" cxnId="{55FDCB33-0138-423C-B1FE-F9DA67F5AAC4}">
      <dgm:prSet/>
      <dgm:spPr/>
      <dgm:t>
        <a:bodyPr/>
        <a:lstStyle/>
        <a:p>
          <a:endParaRPr lang="en-US"/>
        </a:p>
      </dgm:t>
    </dgm:pt>
    <dgm:pt modelId="{8A008FCD-EF40-4127-9119-66A86C380C58}" type="parTrans" cxnId="{55FDCB33-0138-423C-B1FE-F9DA67F5AAC4}">
      <dgm:prSet/>
      <dgm:spPr/>
      <dgm:t>
        <a:bodyPr/>
        <a:lstStyle/>
        <a:p>
          <a:endParaRPr lang="en-US"/>
        </a:p>
      </dgm:t>
    </dgm:pt>
    <dgm:pt modelId="{79DD206E-2CBE-43A2-A942-FE3A0EB7FA63}" type="pres">
      <dgm:prSet presAssocID="{137559C1-19B4-4475-8B3D-0D34E8A6D6C3}" presName="linear" presStyleCnt="0">
        <dgm:presLayoutVars>
          <dgm:dir/>
          <dgm:resizeHandles val="exact"/>
        </dgm:presLayoutVars>
      </dgm:prSet>
      <dgm:spPr/>
    </dgm:pt>
    <dgm:pt modelId="{507DDC43-A463-4FE0-AD57-1F8C2A3B935A}" type="pres">
      <dgm:prSet presAssocID="{19A6084A-5068-4BD0-AD0F-F6E86EC98C8E}" presName="comp" presStyleCnt="0"/>
      <dgm:spPr/>
    </dgm:pt>
    <dgm:pt modelId="{D7A7D07A-CBFC-4634-91C3-8C150326CCC0}" type="pres">
      <dgm:prSet presAssocID="{19A6084A-5068-4BD0-AD0F-F6E86EC98C8E}" presName="box" presStyleLbl="node1" presStyleIdx="0" presStyleCnt="4"/>
      <dgm:spPr/>
    </dgm:pt>
    <dgm:pt modelId="{47AF0F12-9AB5-4233-8757-97A60A5207DA}" type="pres">
      <dgm:prSet presAssocID="{19A6084A-5068-4BD0-AD0F-F6E86EC98C8E}" presName="img" presStyleLbl="fgImgPlace1" presStyleIdx="0" presStyleCnt="4">
        <dgm:style>
          <a:lnRef idx="2">
            <a:schemeClr val="accent2"/>
          </a:lnRef>
          <a:fillRef idx="1">
            <a:schemeClr val="lt1"/>
          </a:fillRef>
          <a:effectRef idx="0">
            <a:schemeClr val="accent2"/>
          </a:effectRef>
          <a:fontRef idx="minor">
            <a:schemeClr val="dk1"/>
          </a:fontRef>
        </dgm:style>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21000" r="-121000"/>
          </a:stretch>
        </a:blipFill>
      </dgm:spPr>
    </dgm:pt>
    <dgm:pt modelId="{12B6CD3F-848A-48D1-91F2-306CD851A929}" type="pres">
      <dgm:prSet presAssocID="{19A6084A-5068-4BD0-AD0F-F6E86EC98C8E}" presName="text" presStyleLbl="node1" presStyleIdx="0" presStyleCnt="4">
        <dgm:presLayoutVars>
          <dgm:bulletEnabled val="1"/>
        </dgm:presLayoutVars>
      </dgm:prSet>
      <dgm:spPr/>
    </dgm:pt>
    <dgm:pt modelId="{8910814E-144C-449D-A30A-03864DCA2428}" type="pres">
      <dgm:prSet presAssocID="{886532FE-2643-40C0-9448-B6933C6359A5}" presName="spacer" presStyleCnt="0"/>
      <dgm:spPr/>
    </dgm:pt>
    <dgm:pt modelId="{E751699F-DEE7-48FC-B231-08AEF9F03DE4}" type="pres">
      <dgm:prSet presAssocID="{568F4F66-28DD-4A3D-BF08-BDF539968282}" presName="comp" presStyleCnt="0"/>
      <dgm:spPr/>
    </dgm:pt>
    <dgm:pt modelId="{5492FF7B-C7B5-4151-9B16-53C9E89954C2}" type="pres">
      <dgm:prSet presAssocID="{568F4F66-28DD-4A3D-BF08-BDF539968282}" presName="box" presStyleLbl="node1" presStyleIdx="1" presStyleCnt="4"/>
      <dgm:spPr/>
    </dgm:pt>
    <dgm:pt modelId="{03C0238C-91C0-48F7-AEE5-FB57525C65E5}" type="pres">
      <dgm:prSet presAssocID="{568F4F66-28DD-4A3D-BF08-BDF539968282}" presName="img" presStyleLbl="fgImgPlace1" presStyleIdx="1" presStyleCnt="4">
        <dgm:style>
          <a:lnRef idx="2">
            <a:schemeClr val="accent2"/>
          </a:lnRef>
          <a:fillRef idx="1">
            <a:schemeClr val="lt1"/>
          </a:fillRef>
          <a:effectRef idx="0">
            <a:schemeClr val="accent2"/>
          </a:effectRef>
          <a:fontRef idx="minor">
            <a:schemeClr val="dk1"/>
          </a:fontRef>
        </dgm:style>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dgm:spPr>
    </dgm:pt>
    <dgm:pt modelId="{ED455334-5170-4AE8-8A98-A350949EE2C6}" type="pres">
      <dgm:prSet presAssocID="{568F4F66-28DD-4A3D-BF08-BDF539968282}" presName="text" presStyleLbl="node1" presStyleIdx="1" presStyleCnt="4">
        <dgm:presLayoutVars>
          <dgm:bulletEnabled val="1"/>
        </dgm:presLayoutVars>
      </dgm:prSet>
      <dgm:spPr/>
    </dgm:pt>
    <dgm:pt modelId="{1796BBE8-3B63-45CC-8AB2-E284FE58684A}" type="pres">
      <dgm:prSet presAssocID="{4133A7B6-118E-411A-99E1-A10B7B086746}" presName="spacer" presStyleCnt="0"/>
      <dgm:spPr/>
    </dgm:pt>
    <dgm:pt modelId="{9A7CF7C6-B6F6-49B6-90A8-99D3F608E4C7}" type="pres">
      <dgm:prSet presAssocID="{F97BC753-8102-4B54-A62A-D5D552280EDF}" presName="comp" presStyleCnt="0"/>
      <dgm:spPr/>
    </dgm:pt>
    <dgm:pt modelId="{78F364EE-3ECB-436F-9384-589943332A55}" type="pres">
      <dgm:prSet presAssocID="{F97BC753-8102-4B54-A62A-D5D552280EDF}" presName="box" presStyleLbl="node1" presStyleIdx="2" presStyleCnt="4"/>
      <dgm:spPr/>
    </dgm:pt>
    <dgm:pt modelId="{5836623D-870A-405C-9167-A23408B3228C}" type="pres">
      <dgm:prSet presAssocID="{F97BC753-8102-4B54-A62A-D5D552280EDF}" presName="img" presStyleLbl="fgImgPlace1" presStyleIdx="2" presStyleCnt="4">
        <dgm:style>
          <a:lnRef idx="2">
            <a:schemeClr val="accent2"/>
          </a:lnRef>
          <a:fillRef idx="1">
            <a:schemeClr val="lt1"/>
          </a:fillRef>
          <a:effectRef idx="0">
            <a:schemeClr val="accent2"/>
          </a:effectRef>
          <a:fontRef idx="minor">
            <a:schemeClr val="dk1"/>
          </a:fontRef>
        </dgm:style>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3000" b="-3000"/>
          </a:stretch>
        </a:blipFill>
      </dgm:spPr>
    </dgm:pt>
    <dgm:pt modelId="{5C5F1E05-739C-45DB-B0E9-CFC45D2D99F0}" type="pres">
      <dgm:prSet presAssocID="{F97BC753-8102-4B54-A62A-D5D552280EDF}" presName="text" presStyleLbl="node1" presStyleIdx="2" presStyleCnt="4">
        <dgm:presLayoutVars>
          <dgm:bulletEnabled val="1"/>
        </dgm:presLayoutVars>
      </dgm:prSet>
      <dgm:spPr/>
    </dgm:pt>
    <dgm:pt modelId="{4D39EE5A-C08B-4BCC-90AE-2EF340F6E109}" type="pres">
      <dgm:prSet presAssocID="{0A0A163D-DA35-4601-B434-01C843A3817A}" presName="spacer" presStyleCnt="0"/>
      <dgm:spPr/>
    </dgm:pt>
    <dgm:pt modelId="{A88C1E2F-AEC7-4AE3-8BC1-18A811BD12FF}" type="pres">
      <dgm:prSet presAssocID="{517E8A98-3EFB-4392-9861-837EB845D050}" presName="comp" presStyleCnt="0"/>
      <dgm:spPr/>
    </dgm:pt>
    <dgm:pt modelId="{E5FA9D7F-8CD4-4409-8FAD-8D7C2D1B3DF0}" type="pres">
      <dgm:prSet presAssocID="{517E8A98-3EFB-4392-9861-837EB845D050}" presName="box" presStyleLbl="node1" presStyleIdx="3" presStyleCnt="4"/>
      <dgm:spPr/>
    </dgm:pt>
    <dgm:pt modelId="{E9F92B2C-C22A-4F12-977E-27634A4B2C0E}" type="pres">
      <dgm:prSet presAssocID="{517E8A98-3EFB-4392-9861-837EB845D050}" presName="img" presStyleLbl="fgImgPlace1" presStyleIdx="3" presStyleCnt="4" custLinFactNeighborX="-1406" custLinFactNeighborY="-4896"/>
      <dgm:spPr/>
    </dgm:pt>
    <dgm:pt modelId="{F0493C52-4E0D-49B6-9827-5F0A88C1CC50}" type="pres">
      <dgm:prSet presAssocID="{517E8A98-3EFB-4392-9861-837EB845D050}" presName="text" presStyleLbl="node1" presStyleIdx="3" presStyleCnt="4">
        <dgm:presLayoutVars>
          <dgm:bulletEnabled val="1"/>
        </dgm:presLayoutVars>
      </dgm:prSet>
      <dgm:spPr/>
    </dgm:pt>
  </dgm:ptLst>
  <dgm:cxnLst>
    <dgm:cxn modelId="{1976B406-C8EC-4C08-814C-4E4CCE128CA0}" srcId="{137559C1-19B4-4475-8B3D-0D34E8A6D6C3}" destId="{F97BC753-8102-4B54-A62A-D5D552280EDF}" srcOrd="2" destOrd="0" parTransId="{22D7057C-A153-4837-B33B-335CC41F49CF}" sibTransId="{0A0A163D-DA35-4601-B434-01C843A3817A}"/>
    <dgm:cxn modelId="{2F42701B-6E51-405D-A490-6AFB5ECA6D6F}" type="presOf" srcId="{BBC9C598-E881-4062-B87B-BCA6EDE5434E}" destId="{12B6CD3F-848A-48D1-91F2-306CD851A929}" srcOrd="1" destOrd="1" presId="urn:microsoft.com/office/officeart/2005/8/layout/vList4"/>
    <dgm:cxn modelId="{9E3AB42C-1C79-4B7A-B4CD-2053570B8CE8}" type="presOf" srcId="{517E8A98-3EFB-4392-9861-837EB845D050}" destId="{F0493C52-4E0D-49B6-9827-5F0A88C1CC50}" srcOrd="1" destOrd="0" presId="urn:microsoft.com/office/officeart/2005/8/layout/vList4"/>
    <dgm:cxn modelId="{55FDCB33-0138-423C-B1FE-F9DA67F5AAC4}" srcId="{F97BC753-8102-4B54-A62A-D5D552280EDF}" destId="{2DC7B52B-7219-4822-BB28-F050246A2988}" srcOrd="0" destOrd="0" parTransId="{8A008FCD-EF40-4127-9119-66A86C380C58}" sibTransId="{EE7E5814-BD54-401F-ACB1-9016B80994DF}"/>
    <dgm:cxn modelId="{7FDE4B6D-3FBE-4C8A-B25F-77376D72693C}" type="presOf" srcId="{137559C1-19B4-4475-8B3D-0D34E8A6D6C3}" destId="{79DD206E-2CBE-43A2-A942-FE3A0EB7FA63}" srcOrd="0" destOrd="0" presId="urn:microsoft.com/office/officeart/2005/8/layout/vList4"/>
    <dgm:cxn modelId="{FEDFC64E-1AC3-4D32-95C4-CBC9B8F12325}" type="presOf" srcId="{2DC7B52B-7219-4822-BB28-F050246A2988}" destId="{78F364EE-3ECB-436F-9384-589943332A55}" srcOrd="0" destOrd="1" presId="urn:microsoft.com/office/officeart/2005/8/layout/vList4"/>
    <dgm:cxn modelId="{83187B51-DF04-41E6-BE2B-9EA5ACB81A28}" type="presOf" srcId="{2497C3DE-A8C4-407D-8677-1488FE124085}" destId="{5492FF7B-C7B5-4151-9B16-53C9E89954C2}" srcOrd="0" destOrd="1" presId="urn:microsoft.com/office/officeart/2005/8/layout/vList4"/>
    <dgm:cxn modelId="{AC99F851-501D-4AF0-978D-463BA7F89D1F}" type="presOf" srcId="{19A6084A-5068-4BD0-AD0F-F6E86EC98C8E}" destId="{12B6CD3F-848A-48D1-91F2-306CD851A929}" srcOrd="1" destOrd="0" presId="urn:microsoft.com/office/officeart/2005/8/layout/vList4"/>
    <dgm:cxn modelId="{3D482558-893B-4F67-A114-A51A337934B7}" srcId="{19A6084A-5068-4BD0-AD0F-F6E86EC98C8E}" destId="{BBC9C598-E881-4062-B87B-BCA6EDE5434E}" srcOrd="0" destOrd="0" parTransId="{BE29827C-5BA7-48DA-A59F-5E46652720DE}" sibTransId="{580FEE2F-E8BE-46BC-925D-ACA945FD0C19}"/>
    <dgm:cxn modelId="{2AB6B15A-999C-4BFA-A937-022E19F5C9B3}" type="presOf" srcId="{BBC9C598-E881-4062-B87B-BCA6EDE5434E}" destId="{D7A7D07A-CBFC-4634-91C3-8C150326CCC0}" srcOrd="0" destOrd="1" presId="urn:microsoft.com/office/officeart/2005/8/layout/vList4"/>
    <dgm:cxn modelId="{0ED59888-41F3-4BD9-B282-FBF0894EC433}" srcId="{137559C1-19B4-4475-8B3D-0D34E8A6D6C3}" destId="{517E8A98-3EFB-4392-9861-837EB845D050}" srcOrd="3" destOrd="0" parTransId="{F6DB2514-3561-4594-A438-C1FD62950673}" sibTransId="{8CA2A678-0721-4FF2-88A0-3BC59BDB0068}"/>
    <dgm:cxn modelId="{AFCBE89C-3C52-4769-B972-375D706EB928}" srcId="{568F4F66-28DD-4A3D-BF08-BDF539968282}" destId="{2497C3DE-A8C4-407D-8677-1488FE124085}" srcOrd="0" destOrd="0" parTransId="{7FF1D3E5-5DD7-4437-83E5-9A387E2922C1}" sibTransId="{76D7D304-2B3A-492D-BECA-2B9833B91903}"/>
    <dgm:cxn modelId="{17277C9E-8225-46D1-827D-57F0F6DCB18D}" srcId="{137559C1-19B4-4475-8B3D-0D34E8A6D6C3}" destId="{568F4F66-28DD-4A3D-BF08-BDF539968282}" srcOrd="1" destOrd="0" parTransId="{D1057E65-DB8F-4938-81C6-0352043195D0}" sibTransId="{4133A7B6-118E-411A-99E1-A10B7B086746}"/>
    <dgm:cxn modelId="{858E0FAA-033B-4467-B855-2B865CDDE05D}" type="presOf" srcId="{2497C3DE-A8C4-407D-8677-1488FE124085}" destId="{ED455334-5170-4AE8-8A98-A350949EE2C6}" srcOrd="1" destOrd="1" presId="urn:microsoft.com/office/officeart/2005/8/layout/vList4"/>
    <dgm:cxn modelId="{DFA650AE-75A8-4B75-915F-B88571320E1E}" type="presOf" srcId="{F97BC753-8102-4B54-A62A-D5D552280EDF}" destId="{78F364EE-3ECB-436F-9384-589943332A55}" srcOrd="0" destOrd="0" presId="urn:microsoft.com/office/officeart/2005/8/layout/vList4"/>
    <dgm:cxn modelId="{FB6A04CC-8389-429E-B055-1F13A01D6EFB}" type="presOf" srcId="{517E8A98-3EFB-4392-9861-837EB845D050}" destId="{E5FA9D7F-8CD4-4409-8FAD-8D7C2D1B3DF0}" srcOrd="0" destOrd="0" presId="urn:microsoft.com/office/officeart/2005/8/layout/vList4"/>
    <dgm:cxn modelId="{1BDCD7D4-789E-47DA-A625-2780CA2B4C12}" type="presOf" srcId="{568F4F66-28DD-4A3D-BF08-BDF539968282}" destId="{5492FF7B-C7B5-4151-9B16-53C9E89954C2}" srcOrd="0" destOrd="0" presId="urn:microsoft.com/office/officeart/2005/8/layout/vList4"/>
    <dgm:cxn modelId="{92061FDA-40C8-4F7A-B964-8651CF7E03EA}" type="presOf" srcId="{19A6084A-5068-4BD0-AD0F-F6E86EC98C8E}" destId="{D7A7D07A-CBFC-4634-91C3-8C150326CCC0}" srcOrd="0" destOrd="0" presId="urn:microsoft.com/office/officeart/2005/8/layout/vList4"/>
    <dgm:cxn modelId="{73CCA1E7-24C9-4165-AB24-F54C6B33138F}" type="presOf" srcId="{2DC7B52B-7219-4822-BB28-F050246A2988}" destId="{5C5F1E05-739C-45DB-B0E9-CFC45D2D99F0}" srcOrd="1" destOrd="1" presId="urn:microsoft.com/office/officeart/2005/8/layout/vList4"/>
    <dgm:cxn modelId="{62EA3FED-1D67-45C5-90BC-29416FF454FB}" type="presOf" srcId="{F97BC753-8102-4B54-A62A-D5D552280EDF}" destId="{5C5F1E05-739C-45DB-B0E9-CFC45D2D99F0}" srcOrd="1" destOrd="0" presId="urn:microsoft.com/office/officeart/2005/8/layout/vList4"/>
    <dgm:cxn modelId="{6CCA3AF2-1174-49F2-BBEA-A54AAA443076}" type="presOf" srcId="{568F4F66-28DD-4A3D-BF08-BDF539968282}" destId="{ED455334-5170-4AE8-8A98-A350949EE2C6}" srcOrd="1" destOrd="0" presId="urn:microsoft.com/office/officeart/2005/8/layout/vList4"/>
    <dgm:cxn modelId="{DAAE6DFC-E6FF-4E76-9F6B-3FF58A4B9ACF}" srcId="{137559C1-19B4-4475-8B3D-0D34E8A6D6C3}" destId="{19A6084A-5068-4BD0-AD0F-F6E86EC98C8E}" srcOrd="0" destOrd="0" parTransId="{44DE6685-C4D4-4107-8532-F8555E294D59}" sibTransId="{886532FE-2643-40C0-9448-B6933C6359A5}"/>
    <dgm:cxn modelId="{25CD7750-A851-4076-A68F-67A7BCB782FA}" type="presParOf" srcId="{79DD206E-2CBE-43A2-A942-FE3A0EB7FA63}" destId="{507DDC43-A463-4FE0-AD57-1F8C2A3B935A}" srcOrd="0" destOrd="0" presId="urn:microsoft.com/office/officeart/2005/8/layout/vList4"/>
    <dgm:cxn modelId="{162F621A-2C92-4ABA-9C49-4E5B33CAA0B7}" type="presParOf" srcId="{507DDC43-A463-4FE0-AD57-1F8C2A3B935A}" destId="{D7A7D07A-CBFC-4634-91C3-8C150326CCC0}" srcOrd="0" destOrd="0" presId="urn:microsoft.com/office/officeart/2005/8/layout/vList4"/>
    <dgm:cxn modelId="{B22BD882-BBF5-4FEB-A457-3610CCD35C4D}" type="presParOf" srcId="{507DDC43-A463-4FE0-AD57-1F8C2A3B935A}" destId="{47AF0F12-9AB5-4233-8757-97A60A5207DA}" srcOrd="1" destOrd="0" presId="urn:microsoft.com/office/officeart/2005/8/layout/vList4"/>
    <dgm:cxn modelId="{C8EE59E7-00D5-4338-8B8E-43A84516D179}" type="presParOf" srcId="{507DDC43-A463-4FE0-AD57-1F8C2A3B935A}" destId="{12B6CD3F-848A-48D1-91F2-306CD851A929}" srcOrd="2" destOrd="0" presId="urn:microsoft.com/office/officeart/2005/8/layout/vList4"/>
    <dgm:cxn modelId="{56DD95A0-9381-41CE-BD95-F28AED01BA5D}" type="presParOf" srcId="{79DD206E-2CBE-43A2-A942-FE3A0EB7FA63}" destId="{8910814E-144C-449D-A30A-03864DCA2428}" srcOrd="1" destOrd="0" presId="urn:microsoft.com/office/officeart/2005/8/layout/vList4"/>
    <dgm:cxn modelId="{E1FE595F-B484-4263-AF16-A37C169C0935}" type="presParOf" srcId="{79DD206E-2CBE-43A2-A942-FE3A0EB7FA63}" destId="{E751699F-DEE7-48FC-B231-08AEF9F03DE4}" srcOrd="2" destOrd="0" presId="urn:microsoft.com/office/officeart/2005/8/layout/vList4"/>
    <dgm:cxn modelId="{224528F6-E11E-4151-9CE2-4EFD551A5311}" type="presParOf" srcId="{E751699F-DEE7-48FC-B231-08AEF9F03DE4}" destId="{5492FF7B-C7B5-4151-9B16-53C9E89954C2}" srcOrd="0" destOrd="0" presId="urn:microsoft.com/office/officeart/2005/8/layout/vList4"/>
    <dgm:cxn modelId="{40E57CA1-1A3D-459C-B275-2E835D178648}" type="presParOf" srcId="{E751699F-DEE7-48FC-B231-08AEF9F03DE4}" destId="{03C0238C-91C0-48F7-AEE5-FB57525C65E5}" srcOrd="1" destOrd="0" presId="urn:microsoft.com/office/officeart/2005/8/layout/vList4"/>
    <dgm:cxn modelId="{3EBE3623-249D-43DC-BAE3-6343CCA00104}" type="presParOf" srcId="{E751699F-DEE7-48FC-B231-08AEF9F03DE4}" destId="{ED455334-5170-4AE8-8A98-A350949EE2C6}" srcOrd="2" destOrd="0" presId="urn:microsoft.com/office/officeart/2005/8/layout/vList4"/>
    <dgm:cxn modelId="{C404DD78-437C-477C-8E6D-BB17C35E12DE}" type="presParOf" srcId="{79DD206E-2CBE-43A2-A942-FE3A0EB7FA63}" destId="{1796BBE8-3B63-45CC-8AB2-E284FE58684A}" srcOrd="3" destOrd="0" presId="urn:microsoft.com/office/officeart/2005/8/layout/vList4"/>
    <dgm:cxn modelId="{D495BAD5-0357-48C4-839B-130ABD09B791}" type="presParOf" srcId="{79DD206E-2CBE-43A2-A942-FE3A0EB7FA63}" destId="{9A7CF7C6-B6F6-49B6-90A8-99D3F608E4C7}" srcOrd="4" destOrd="0" presId="urn:microsoft.com/office/officeart/2005/8/layout/vList4"/>
    <dgm:cxn modelId="{9C3A9CC0-C3E8-4F66-9B8E-BEDF4F8E01F3}" type="presParOf" srcId="{9A7CF7C6-B6F6-49B6-90A8-99D3F608E4C7}" destId="{78F364EE-3ECB-436F-9384-589943332A55}" srcOrd="0" destOrd="0" presId="urn:microsoft.com/office/officeart/2005/8/layout/vList4"/>
    <dgm:cxn modelId="{DCCAC4F2-E6B7-4DAF-86BA-44D4045A91BB}" type="presParOf" srcId="{9A7CF7C6-B6F6-49B6-90A8-99D3F608E4C7}" destId="{5836623D-870A-405C-9167-A23408B3228C}" srcOrd="1" destOrd="0" presId="urn:microsoft.com/office/officeart/2005/8/layout/vList4"/>
    <dgm:cxn modelId="{2D0943FF-49B1-460A-A060-1B40E95C4702}" type="presParOf" srcId="{9A7CF7C6-B6F6-49B6-90A8-99D3F608E4C7}" destId="{5C5F1E05-739C-45DB-B0E9-CFC45D2D99F0}" srcOrd="2" destOrd="0" presId="urn:microsoft.com/office/officeart/2005/8/layout/vList4"/>
    <dgm:cxn modelId="{BD5F4845-EB9B-4964-B75F-C4CEA4EF6485}" type="presParOf" srcId="{79DD206E-2CBE-43A2-A942-FE3A0EB7FA63}" destId="{4D39EE5A-C08B-4BCC-90AE-2EF340F6E109}" srcOrd="5" destOrd="0" presId="urn:microsoft.com/office/officeart/2005/8/layout/vList4"/>
    <dgm:cxn modelId="{4B0B7970-B326-40B7-8C13-A6D77462D2F7}" type="presParOf" srcId="{79DD206E-2CBE-43A2-A942-FE3A0EB7FA63}" destId="{A88C1E2F-AEC7-4AE3-8BC1-18A811BD12FF}" srcOrd="6" destOrd="0" presId="urn:microsoft.com/office/officeart/2005/8/layout/vList4"/>
    <dgm:cxn modelId="{BC522279-C7FD-42D2-A274-138875123820}" type="presParOf" srcId="{A88C1E2F-AEC7-4AE3-8BC1-18A811BD12FF}" destId="{E5FA9D7F-8CD4-4409-8FAD-8D7C2D1B3DF0}" srcOrd="0" destOrd="0" presId="urn:microsoft.com/office/officeart/2005/8/layout/vList4"/>
    <dgm:cxn modelId="{4D5459A7-18E4-40B5-A926-EF05BCE64E7E}" type="presParOf" srcId="{A88C1E2F-AEC7-4AE3-8BC1-18A811BD12FF}" destId="{E9F92B2C-C22A-4F12-977E-27634A4B2C0E}" srcOrd="1" destOrd="0" presId="urn:microsoft.com/office/officeart/2005/8/layout/vList4"/>
    <dgm:cxn modelId="{AFFCF26E-DA28-4BB1-B577-79637EA9FFD9}" type="presParOf" srcId="{A88C1E2F-AEC7-4AE3-8BC1-18A811BD12FF}" destId="{F0493C52-4E0D-49B6-9827-5F0A88C1CC50}"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BD3DFE-B37D-4CB3-BB5B-A215DD7A56DF}"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926FDAB8-7E1B-4A51-AA48-874600D3E05A}">
      <dgm:prSet phldrT="[نص]"/>
      <dgm:spPr>
        <a:solidFill>
          <a:schemeClr val="bg1"/>
        </a:solidFill>
        <a:ln>
          <a:solidFill>
            <a:schemeClr val="accent2">
              <a:lumMod val="60000"/>
              <a:lumOff val="40000"/>
            </a:schemeClr>
          </a:solidFill>
        </a:ln>
      </dgm:spPr>
      <dgm:t>
        <a:bodyPr/>
        <a:lstStyle/>
        <a:p>
          <a:r>
            <a:rPr lang="ar-SA" b="1" dirty="0">
              <a:solidFill>
                <a:schemeClr val="tx1"/>
              </a:solidFill>
            </a:rPr>
            <a:t>طرق التغليف الذكية </a:t>
          </a:r>
          <a:endParaRPr lang="en-US" b="1" dirty="0">
            <a:solidFill>
              <a:schemeClr val="tx1"/>
            </a:solidFill>
          </a:endParaRPr>
        </a:p>
      </dgm:t>
    </dgm:pt>
    <dgm:pt modelId="{58331D50-5536-432A-9E0D-B9137CEC7B62}" type="parTrans" cxnId="{35A7161F-9023-4DD8-88A1-42B6716B700F}">
      <dgm:prSet/>
      <dgm:spPr/>
      <dgm:t>
        <a:bodyPr/>
        <a:lstStyle/>
        <a:p>
          <a:endParaRPr lang="en-US"/>
        </a:p>
      </dgm:t>
    </dgm:pt>
    <dgm:pt modelId="{728BE4CB-6719-4374-9032-93EC743431D6}" type="sibTrans" cxnId="{35A7161F-9023-4DD8-88A1-42B6716B700F}">
      <dgm:prSet/>
      <dgm:spPr/>
      <dgm:t>
        <a:bodyPr/>
        <a:lstStyle/>
        <a:p>
          <a:endParaRPr lang="en-US"/>
        </a:p>
      </dgm:t>
    </dgm:pt>
    <dgm:pt modelId="{EA18295D-BC3A-4AAC-842C-532D87A7BDFD}">
      <dgm:prSet phldrT="[نص]"/>
      <dgm:spPr>
        <a:solidFill>
          <a:schemeClr val="accent2">
            <a:lumMod val="60000"/>
            <a:lumOff val="40000"/>
          </a:schemeClr>
        </a:solidFill>
      </dgm:spPr>
      <dgm:t>
        <a:bodyPr/>
        <a:lstStyle/>
        <a:p>
          <a:r>
            <a:rPr lang="ar-SA" dirty="0"/>
            <a:t>كواشف</a:t>
          </a:r>
          <a:endParaRPr lang="en-US" dirty="0"/>
        </a:p>
      </dgm:t>
    </dgm:pt>
    <dgm:pt modelId="{952AE7C8-06E2-4C1F-B7B2-70269C242045}" type="parTrans" cxnId="{2B2CB1B0-B692-4CF1-9FD4-C51B6F3DC779}">
      <dgm:prSet/>
      <dgm:spPr/>
      <dgm:t>
        <a:bodyPr/>
        <a:lstStyle/>
        <a:p>
          <a:endParaRPr lang="en-US"/>
        </a:p>
      </dgm:t>
    </dgm:pt>
    <dgm:pt modelId="{2D3A24DC-1349-4EE6-8128-B3393A4A9C74}" type="sibTrans" cxnId="{2B2CB1B0-B692-4CF1-9FD4-C51B6F3DC779}">
      <dgm:prSet/>
      <dgm:spPr/>
      <dgm:t>
        <a:bodyPr/>
        <a:lstStyle/>
        <a:p>
          <a:endParaRPr lang="en-US"/>
        </a:p>
      </dgm:t>
    </dgm:pt>
    <dgm:pt modelId="{79A518DA-6ABA-4EFE-888A-031DB8BC08A4}">
      <dgm:prSet phldrT="[نص]"/>
      <dgm:spPr>
        <a:solidFill>
          <a:schemeClr val="accent2">
            <a:lumMod val="60000"/>
            <a:lumOff val="40000"/>
          </a:schemeClr>
        </a:solidFill>
      </dgm:spPr>
      <dgm:t>
        <a:bodyPr/>
        <a:lstStyle/>
        <a:p>
          <a:r>
            <a:rPr lang="ar-SA" dirty="0"/>
            <a:t>ترددات موجية </a:t>
          </a:r>
          <a:endParaRPr lang="en-US" dirty="0"/>
        </a:p>
      </dgm:t>
    </dgm:pt>
    <dgm:pt modelId="{21754146-0250-4EBA-8102-0F1ACC4D217E}" type="parTrans" cxnId="{C31F1AED-CD82-4C3B-A1DF-2935383DA0C6}">
      <dgm:prSet/>
      <dgm:spPr/>
      <dgm:t>
        <a:bodyPr/>
        <a:lstStyle/>
        <a:p>
          <a:endParaRPr lang="en-US"/>
        </a:p>
      </dgm:t>
    </dgm:pt>
    <dgm:pt modelId="{D1C35E28-BE1B-44CA-8EE7-6F2D0C400CA4}" type="sibTrans" cxnId="{C31F1AED-CD82-4C3B-A1DF-2935383DA0C6}">
      <dgm:prSet/>
      <dgm:spPr/>
      <dgm:t>
        <a:bodyPr/>
        <a:lstStyle/>
        <a:p>
          <a:endParaRPr lang="en-US"/>
        </a:p>
      </dgm:t>
    </dgm:pt>
    <dgm:pt modelId="{D2F57D3A-1001-4345-BF52-C8FB68DEE52E}">
      <dgm:prSet phldrT="[نص]"/>
      <dgm:spPr>
        <a:solidFill>
          <a:schemeClr val="accent2">
            <a:lumMod val="60000"/>
            <a:lumOff val="40000"/>
          </a:schemeClr>
        </a:solidFill>
      </dgm:spPr>
      <dgm:t>
        <a:bodyPr/>
        <a:lstStyle/>
        <a:p>
          <a:r>
            <a:rPr lang="ar-SA" dirty="0"/>
            <a:t>مستشعرات بيولوجية </a:t>
          </a:r>
          <a:endParaRPr lang="en-US" dirty="0"/>
        </a:p>
      </dgm:t>
    </dgm:pt>
    <dgm:pt modelId="{2776EB00-1694-4EA3-9F7E-3709BB0B02DE}" type="parTrans" cxnId="{9333754F-07FC-4E57-84CB-1B81223616BC}">
      <dgm:prSet/>
      <dgm:spPr/>
      <dgm:t>
        <a:bodyPr/>
        <a:lstStyle/>
        <a:p>
          <a:endParaRPr lang="en-US"/>
        </a:p>
      </dgm:t>
    </dgm:pt>
    <dgm:pt modelId="{0CA20ADD-445C-4E1B-B6F2-31E701915496}" type="sibTrans" cxnId="{9333754F-07FC-4E57-84CB-1B81223616BC}">
      <dgm:prSet/>
      <dgm:spPr/>
      <dgm:t>
        <a:bodyPr/>
        <a:lstStyle/>
        <a:p>
          <a:endParaRPr lang="en-US"/>
        </a:p>
      </dgm:t>
    </dgm:pt>
    <dgm:pt modelId="{571660D5-8BAB-4D66-8C25-D063FE3C68F3}" type="pres">
      <dgm:prSet presAssocID="{BBBD3DFE-B37D-4CB3-BB5B-A215DD7A56DF}" presName="Name0" presStyleCnt="0">
        <dgm:presLayoutVars>
          <dgm:chMax val="1"/>
          <dgm:chPref val="1"/>
          <dgm:dir/>
          <dgm:animOne val="branch"/>
          <dgm:animLvl val="lvl"/>
        </dgm:presLayoutVars>
      </dgm:prSet>
      <dgm:spPr/>
    </dgm:pt>
    <dgm:pt modelId="{1E402664-469F-4473-ABB6-CC77EB141CD1}" type="pres">
      <dgm:prSet presAssocID="{926FDAB8-7E1B-4A51-AA48-874600D3E05A}" presName="singleCycle" presStyleCnt="0"/>
      <dgm:spPr/>
    </dgm:pt>
    <dgm:pt modelId="{5FA834AA-C4DA-4DEE-BB17-F9E4C94E06A0}" type="pres">
      <dgm:prSet presAssocID="{926FDAB8-7E1B-4A51-AA48-874600D3E05A}" presName="singleCenter" presStyleLbl="node1" presStyleIdx="0" presStyleCnt="4">
        <dgm:presLayoutVars>
          <dgm:chMax val="7"/>
          <dgm:chPref val="7"/>
        </dgm:presLayoutVars>
      </dgm:prSet>
      <dgm:spPr/>
    </dgm:pt>
    <dgm:pt modelId="{B4002DA3-89E0-4360-BD76-2AB0A35B0C94}" type="pres">
      <dgm:prSet presAssocID="{952AE7C8-06E2-4C1F-B7B2-70269C242045}" presName="Name56" presStyleLbl="parChTrans1D2" presStyleIdx="0" presStyleCnt="3"/>
      <dgm:spPr/>
    </dgm:pt>
    <dgm:pt modelId="{1B57738A-7F03-4C20-BA09-70E7B33F1CA6}" type="pres">
      <dgm:prSet presAssocID="{EA18295D-BC3A-4AAC-842C-532D87A7BDFD}" presName="text0" presStyleLbl="node1" presStyleIdx="1" presStyleCnt="4">
        <dgm:presLayoutVars>
          <dgm:bulletEnabled val="1"/>
        </dgm:presLayoutVars>
      </dgm:prSet>
      <dgm:spPr/>
    </dgm:pt>
    <dgm:pt modelId="{7787068F-F856-4748-A34C-161DB11CC22D}" type="pres">
      <dgm:prSet presAssocID="{21754146-0250-4EBA-8102-0F1ACC4D217E}" presName="Name56" presStyleLbl="parChTrans1D2" presStyleIdx="1" presStyleCnt="3"/>
      <dgm:spPr/>
    </dgm:pt>
    <dgm:pt modelId="{89189A83-4AA0-4F41-9A8C-DC0DCBD06D69}" type="pres">
      <dgm:prSet presAssocID="{79A518DA-6ABA-4EFE-888A-031DB8BC08A4}" presName="text0" presStyleLbl="node1" presStyleIdx="2" presStyleCnt="4">
        <dgm:presLayoutVars>
          <dgm:bulletEnabled val="1"/>
        </dgm:presLayoutVars>
      </dgm:prSet>
      <dgm:spPr/>
    </dgm:pt>
    <dgm:pt modelId="{0E94B286-DE10-4384-9D8B-969A5DBBA40B}" type="pres">
      <dgm:prSet presAssocID="{2776EB00-1694-4EA3-9F7E-3709BB0B02DE}" presName="Name56" presStyleLbl="parChTrans1D2" presStyleIdx="2" presStyleCnt="3"/>
      <dgm:spPr/>
    </dgm:pt>
    <dgm:pt modelId="{1CB9AB36-FDE8-48BD-88A6-9EFCFF267A09}" type="pres">
      <dgm:prSet presAssocID="{D2F57D3A-1001-4345-BF52-C8FB68DEE52E}" presName="text0" presStyleLbl="node1" presStyleIdx="3" presStyleCnt="4">
        <dgm:presLayoutVars>
          <dgm:bulletEnabled val="1"/>
        </dgm:presLayoutVars>
      </dgm:prSet>
      <dgm:spPr/>
    </dgm:pt>
  </dgm:ptLst>
  <dgm:cxnLst>
    <dgm:cxn modelId="{A9D4AD12-9CB4-4654-92CC-434880E06557}" type="presOf" srcId="{21754146-0250-4EBA-8102-0F1ACC4D217E}" destId="{7787068F-F856-4748-A34C-161DB11CC22D}" srcOrd="0" destOrd="0" presId="urn:microsoft.com/office/officeart/2008/layout/RadialCluster"/>
    <dgm:cxn modelId="{0E9B201C-A070-4895-9E98-7FB21AB9CF10}" type="presOf" srcId="{EA18295D-BC3A-4AAC-842C-532D87A7BDFD}" destId="{1B57738A-7F03-4C20-BA09-70E7B33F1CA6}" srcOrd="0" destOrd="0" presId="urn:microsoft.com/office/officeart/2008/layout/RadialCluster"/>
    <dgm:cxn modelId="{35A7161F-9023-4DD8-88A1-42B6716B700F}" srcId="{BBBD3DFE-B37D-4CB3-BB5B-A215DD7A56DF}" destId="{926FDAB8-7E1B-4A51-AA48-874600D3E05A}" srcOrd="0" destOrd="0" parTransId="{58331D50-5536-432A-9E0D-B9137CEC7B62}" sibTransId="{728BE4CB-6719-4374-9032-93EC743431D6}"/>
    <dgm:cxn modelId="{4113C839-2977-4D8E-AD6D-108B9CBE0B2E}" type="presOf" srcId="{952AE7C8-06E2-4C1F-B7B2-70269C242045}" destId="{B4002DA3-89E0-4360-BD76-2AB0A35B0C94}" srcOrd="0" destOrd="0" presId="urn:microsoft.com/office/officeart/2008/layout/RadialCluster"/>
    <dgm:cxn modelId="{E983F562-63C7-474E-B182-D644B7FA95BF}" type="presOf" srcId="{926FDAB8-7E1B-4A51-AA48-874600D3E05A}" destId="{5FA834AA-C4DA-4DEE-BB17-F9E4C94E06A0}" srcOrd="0" destOrd="0" presId="urn:microsoft.com/office/officeart/2008/layout/RadialCluster"/>
    <dgm:cxn modelId="{8E11296A-2DFE-4675-80F8-9DA8F4CBDC3F}" type="presOf" srcId="{BBBD3DFE-B37D-4CB3-BB5B-A215DD7A56DF}" destId="{571660D5-8BAB-4D66-8C25-D063FE3C68F3}" srcOrd="0" destOrd="0" presId="urn:microsoft.com/office/officeart/2008/layout/RadialCluster"/>
    <dgm:cxn modelId="{40D9796D-C2AB-41C4-A121-C09E8B20B530}" type="presOf" srcId="{79A518DA-6ABA-4EFE-888A-031DB8BC08A4}" destId="{89189A83-4AA0-4F41-9A8C-DC0DCBD06D69}" srcOrd="0" destOrd="0" presId="urn:microsoft.com/office/officeart/2008/layout/RadialCluster"/>
    <dgm:cxn modelId="{9333754F-07FC-4E57-84CB-1B81223616BC}" srcId="{926FDAB8-7E1B-4A51-AA48-874600D3E05A}" destId="{D2F57D3A-1001-4345-BF52-C8FB68DEE52E}" srcOrd="2" destOrd="0" parTransId="{2776EB00-1694-4EA3-9F7E-3709BB0B02DE}" sibTransId="{0CA20ADD-445C-4E1B-B6F2-31E701915496}"/>
    <dgm:cxn modelId="{2B2CB1B0-B692-4CF1-9FD4-C51B6F3DC779}" srcId="{926FDAB8-7E1B-4A51-AA48-874600D3E05A}" destId="{EA18295D-BC3A-4AAC-842C-532D87A7BDFD}" srcOrd="0" destOrd="0" parTransId="{952AE7C8-06E2-4C1F-B7B2-70269C242045}" sibTransId="{2D3A24DC-1349-4EE6-8128-B3393A4A9C74}"/>
    <dgm:cxn modelId="{D52AEDB7-424A-4A48-AE8C-F07C2224826B}" type="presOf" srcId="{2776EB00-1694-4EA3-9F7E-3709BB0B02DE}" destId="{0E94B286-DE10-4384-9D8B-969A5DBBA40B}" srcOrd="0" destOrd="0" presId="urn:microsoft.com/office/officeart/2008/layout/RadialCluster"/>
    <dgm:cxn modelId="{7C2F1ACD-CDB0-4F2D-BBCD-4D983E6A2315}" type="presOf" srcId="{D2F57D3A-1001-4345-BF52-C8FB68DEE52E}" destId="{1CB9AB36-FDE8-48BD-88A6-9EFCFF267A09}" srcOrd="0" destOrd="0" presId="urn:microsoft.com/office/officeart/2008/layout/RadialCluster"/>
    <dgm:cxn modelId="{C31F1AED-CD82-4C3B-A1DF-2935383DA0C6}" srcId="{926FDAB8-7E1B-4A51-AA48-874600D3E05A}" destId="{79A518DA-6ABA-4EFE-888A-031DB8BC08A4}" srcOrd="1" destOrd="0" parTransId="{21754146-0250-4EBA-8102-0F1ACC4D217E}" sibTransId="{D1C35E28-BE1B-44CA-8EE7-6F2D0C400CA4}"/>
    <dgm:cxn modelId="{9A87BA41-261B-4DA9-8476-EF5FD3797F29}" type="presParOf" srcId="{571660D5-8BAB-4D66-8C25-D063FE3C68F3}" destId="{1E402664-469F-4473-ABB6-CC77EB141CD1}" srcOrd="0" destOrd="0" presId="urn:microsoft.com/office/officeart/2008/layout/RadialCluster"/>
    <dgm:cxn modelId="{4F6BA2B1-9188-4201-A5B3-C4888854E582}" type="presParOf" srcId="{1E402664-469F-4473-ABB6-CC77EB141CD1}" destId="{5FA834AA-C4DA-4DEE-BB17-F9E4C94E06A0}" srcOrd="0" destOrd="0" presId="urn:microsoft.com/office/officeart/2008/layout/RadialCluster"/>
    <dgm:cxn modelId="{6950E5B7-3F60-438B-A93F-EB4A8FD43C1D}" type="presParOf" srcId="{1E402664-469F-4473-ABB6-CC77EB141CD1}" destId="{B4002DA3-89E0-4360-BD76-2AB0A35B0C94}" srcOrd="1" destOrd="0" presId="urn:microsoft.com/office/officeart/2008/layout/RadialCluster"/>
    <dgm:cxn modelId="{ED33E513-5F61-4BD8-B362-E2AFD34B847E}" type="presParOf" srcId="{1E402664-469F-4473-ABB6-CC77EB141CD1}" destId="{1B57738A-7F03-4C20-BA09-70E7B33F1CA6}" srcOrd="2" destOrd="0" presId="urn:microsoft.com/office/officeart/2008/layout/RadialCluster"/>
    <dgm:cxn modelId="{4CB3C87D-412A-454C-8DF2-FBC70D6C072C}" type="presParOf" srcId="{1E402664-469F-4473-ABB6-CC77EB141CD1}" destId="{7787068F-F856-4748-A34C-161DB11CC22D}" srcOrd="3" destOrd="0" presId="urn:microsoft.com/office/officeart/2008/layout/RadialCluster"/>
    <dgm:cxn modelId="{3482EC58-C8E4-408E-8F22-28936A112938}" type="presParOf" srcId="{1E402664-469F-4473-ABB6-CC77EB141CD1}" destId="{89189A83-4AA0-4F41-9A8C-DC0DCBD06D69}" srcOrd="4" destOrd="0" presId="urn:microsoft.com/office/officeart/2008/layout/RadialCluster"/>
    <dgm:cxn modelId="{431D790E-4B8C-43C4-B34E-94118D1A6260}" type="presParOf" srcId="{1E402664-469F-4473-ABB6-CC77EB141CD1}" destId="{0E94B286-DE10-4384-9D8B-969A5DBBA40B}" srcOrd="5" destOrd="0" presId="urn:microsoft.com/office/officeart/2008/layout/RadialCluster"/>
    <dgm:cxn modelId="{D54E20F0-C587-4520-B800-AE61C1834E58}" type="presParOf" srcId="{1E402664-469F-4473-ABB6-CC77EB141CD1}" destId="{1CB9AB36-FDE8-48BD-88A6-9EFCFF267A09}"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A25017-64D0-466E-90C4-B15A4DA2D68B}" type="doc">
      <dgm:prSet loTypeId="urn:microsoft.com/office/officeart/2005/8/layout/hList7" loCatId="list" qsTypeId="urn:microsoft.com/office/officeart/2005/8/quickstyle/simple1" qsCatId="simple" csTypeId="urn:microsoft.com/office/officeart/2005/8/colors/colorful4" csCatId="colorful" phldr="1"/>
      <dgm:spPr/>
    </dgm:pt>
    <dgm:pt modelId="{E697D1E2-0820-4286-AB56-E8988D509023}">
      <dgm:prSet phldrT="[نص]" custT="1">
        <dgm:style>
          <a:lnRef idx="2">
            <a:schemeClr val="accent2"/>
          </a:lnRef>
          <a:fillRef idx="1">
            <a:schemeClr val="lt1"/>
          </a:fillRef>
          <a:effectRef idx="0">
            <a:schemeClr val="accent2"/>
          </a:effectRef>
          <a:fontRef idx="minor">
            <a:schemeClr val="dk1"/>
          </a:fontRef>
        </dgm:style>
      </dgm:prSet>
      <dgm:spPr>
        <a:effectLst>
          <a:glow rad="228600">
            <a:schemeClr val="accent4">
              <a:satMod val="175000"/>
              <a:alpha val="40000"/>
            </a:schemeClr>
          </a:glow>
        </a:effectLst>
      </dgm:spPr>
      <dgm:t>
        <a:bodyPr/>
        <a:lstStyle/>
        <a:p>
          <a:pPr algn="ctr"/>
          <a:endParaRPr lang="ar-SA" sz="2400" b="1" dirty="0">
            <a:solidFill>
              <a:schemeClr val="tx1"/>
            </a:solidFill>
          </a:endParaRPr>
        </a:p>
        <a:p>
          <a:pPr algn="ctr"/>
          <a:endParaRPr lang="ar-SA" sz="2400" b="1" dirty="0">
            <a:solidFill>
              <a:schemeClr val="tx1"/>
            </a:solidFill>
          </a:endParaRPr>
        </a:p>
        <a:p>
          <a:pPr algn="ctr"/>
          <a:r>
            <a:rPr lang="ar-SA" sz="2400" b="1" dirty="0">
              <a:solidFill>
                <a:schemeClr val="tx1"/>
              </a:solidFill>
            </a:rPr>
            <a:t>كاشف الغازات </a:t>
          </a:r>
        </a:p>
        <a:p>
          <a:pPr algn="ctr"/>
          <a:r>
            <a:rPr lang="ar-SA" sz="2400" b="1" dirty="0">
              <a:solidFill>
                <a:schemeClr val="tx1"/>
              </a:solidFill>
            </a:rPr>
            <a:t>يعتمد على الكشف عن الغازات المحيطة بالمادة الغذائية والتي من الممكن ان تؤثر على جودة المادة الغذائية </a:t>
          </a:r>
        </a:p>
        <a:p>
          <a:pPr algn="ctr"/>
          <a:endParaRPr lang="ar-SA" sz="1600" dirty="0"/>
        </a:p>
        <a:p>
          <a:pPr algn="ctr"/>
          <a:endParaRPr lang="en-US" sz="1600" dirty="0"/>
        </a:p>
      </dgm:t>
    </dgm:pt>
    <dgm:pt modelId="{0F511A3C-5460-4274-BE44-1FBB88AA00CA}" type="parTrans" cxnId="{72CA55A0-FAD4-4644-B794-929A25F4C625}">
      <dgm:prSet/>
      <dgm:spPr/>
      <dgm:t>
        <a:bodyPr/>
        <a:lstStyle/>
        <a:p>
          <a:endParaRPr lang="en-US"/>
        </a:p>
      </dgm:t>
    </dgm:pt>
    <dgm:pt modelId="{D6942B29-5E7A-49EA-931D-E6708D980D5A}" type="sibTrans" cxnId="{72CA55A0-FAD4-4644-B794-929A25F4C625}">
      <dgm:prSet/>
      <dgm:spPr/>
      <dgm:t>
        <a:bodyPr/>
        <a:lstStyle/>
        <a:p>
          <a:endParaRPr lang="en-US"/>
        </a:p>
      </dgm:t>
    </dgm:pt>
    <dgm:pt modelId="{8CB87185-57BE-4F09-9012-AF47EC8EC318}">
      <dgm:prSet phldrT="[نص]" custT="1">
        <dgm:style>
          <a:lnRef idx="2">
            <a:schemeClr val="accent2"/>
          </a:lnRef>
          <a:fillRef idx="1">
            <a:schemeClr val="lt1"/>
          </a:fillRef>
          <a:effectRef idx="0">
            <a:schemeClr val="accent2"/>
          </a:effectRef>
          <a:fontRef idx="minor">
            <a:schemeClr val="dk1"/>
          </a:fontRef>
        </dgm:style>
      </dgm:prSet>
      <dgm:spPr>
        <a:effectLst>
          <a:glow rad="228600">
            <a:schemeClr val="accent4">
              <a:satMod val="175000"/>
              <a:alpha val="40000"/>
            </a:schemeClr>
          </a:glow>
        </a:effectLst>
      </dgm:spPr>
      <dgm:t>
        <a:bodyPr/>
        <a:lstStyle/>
        <a:p>
          <a:endParaRPr lang="ar-SA" sz="2400" b="1" dirty="0">
            <a:solidFill>
              <a:schemeClr val="tx1"/>
            </a:solidFill>
          </a:endParaRPr>
        </a:p>
        <a:p>
          <a:r>
            <a:rPr lang="ar-SA" sz="2400" b="1" dirty="0">
              <a:solidFill>
                <a:schemeClr val="tx1"/>
              </a:solidFill>
            </a:rPr>
            <a:t>كاشف الوقت والحرارة </a:t>
          </a:r>
        </a:p>
        <a:p>
          <a:r>
            <a:rPr lang="ar-SA" sz="2400" b="1" dirty="0">
              <a:solidFill>
                <a:schemeClr val="tx1"/>
              </a:solidFill>
            </a:rPr>
            <a:t>يعتمد على تقييم درجة الحرارة التي تتعرض لها المادة الغذائية خلال المعاملة الحرارية او خلال التخزين</a:t>
          </a:r>
          <a:endParaRPr lang="en-US" sz="2400" b="1" dirty="0">
            <a:solidFill>
              <a:schemeClr val="tx1"/>
            </a:solidFill>
          </a:endParaRPr>
        </a:p>
      </dgm:t>
    </dgm:pt>
    <dgm:pt modelId="{97051676-E4A8-4E22-AFAC-BF26B7E0633A}" type="parTrans" cxnId="{D6C48151-7D09-4DBA-82CC-2D974755BD25}">
      <dgm:prSet/>
      <dgm:spPr/>
      <dgm:t>
        <a:bodyPr/>
        <a:lstStyle/>
        <a:p>
          <a:endParaRPr lang="en-US"/>
        </a:p>
      </dgm:t>
    </dgm:pt>
    <dgm:pt modelId="{51940E91-2C5A-4D93-9E6C-FBE07ED550FC}" type="sibTrans" cxnId="{D6C48151-7D09-4DBA-82CC-2D974755BD25}">
      <dgm:prSet/>
      <dgm:spPr/>
      <dgm:t>
        <a:bodyPr/>
        <a:lstStyle/>
        <a:p>
          <a:endParaRPr lang="en-US"/>
        </a:p>
      </dgm:t>
    </dgm:pt>
    <dgm:pt modelId="{BEC24525-7A41-4FF2-AC98-27921B3474E0}">
      <dgm:prSet phldrT="[نص]" custT="1">
        <dgm:style>
          <a:lnRef idx="2">
            <a:schemeClr val="accent2"/>
          </a:lnRef>
          <a:fillRef idx="1">
            <a:schemeClr val="lt1"/>
          </a:fillRef>
          <a:effectRef idx="0">
            <a:schemeClr val="accent2"/>
          </a:effectRef>
          <a:fontRef idx="minor">
            <a:schemeClr val="dk1"/>
          </a:fontRef>
        </dgm:style>
      </dgm:prSet>
      <dgm:spPr>
        <a:effectLst>
          <a:glow rad="228600">
            <a:schemeClr val="accent4">
              <a:satMod val="175000"/>
              <a:alpha val="40000"/>
            </a:schemeClr>
          </a:glow>
        </a:effectLst>
      </dgm:spPr>
      <dgm:t>
        <a:bodyPr/>
        <a:lstStyle/>
        <a:p>
          <a:r>
            <a:rPr lang="ar-SA" sz="2400" b="1" dirty="0">
              <a:solidFill>
                <a:schemeClr val="tx1"/>
              </a:solidFill>
            </a:rPr>
            <a:t>كاشف الرقم الهيدروجيني في المادة الغذائية </a:t>
          </a:r>
          <a:endParaRPr lang="en-US" sz="2400" b="1" dirty="0">
            <a:solidFill>
              <a:schemeClr val="tx1"/>
            </a:solidFill>
          </a:endParaRPr>
        </a:p>
        <a:p>
          <a:r>
            <a:rPr lang="en-US" sz="2400" b="1" dirty="0">
              <a:solidFill>
                <a:schemeClr val="tx1"/>
              </a:solidFill>
            </a:rPr>
            <a:t>pH</a:t>
          </a:r>
          <a:endParaRPr lang="ar-SA" sz="2400" b="1" dirty="0">
            <a:solidFill>
              <a:schemeClr val="tx1"/>
            </a:solidFill>
          </a:endParaRPr>
        </a:p>
        <a:p>
          <a:r>
            <a:rPr lang="ar-SA" sz="2400" b="1" dirty="0">
              <a:solidFill>
                <a:schemeClr val="tx1"/>
              </a:solidFill>
            </a:rPr>
            <a:t>يعتمد على تغير لون الكاشف نتيجة تغير الرقم الهيدروجيني </a:t>
          </a:r>
          <a:endParaRPr lang="en-GB" sz="2400" b="1" dirty="0">
            <a:solidFill>
              <a:schemeClr val="tx1"/>
            </a:solidFill>
          </a:endParaRPr>
        </a:p>
      </dgm:t>
    </dgm:pt>
    <dgm:pt modelId="{8EA24733-9328-40A0-9E2E-1A127E919DB7}" type="parTrans" cxnId="{C16AC650-05D7-4A44-B3A8-1F5C44B2C9B1}">
      <dgm:prSet/>
      <dgm:spPr/>
      <dgm:t>
        <a:bodyPr/>
        <a:lstStyle/>
        <a:p>
          <a:endParaRPr lang="en-US"/>
        </a:p>
      </dgm:t>
    </dgm:pt>
    <dgm:pt modelId="{691CBDBD-E2C6-4C4B-967D-5199E1C7967C}" type="sibTrans" cxnId="{C16AC650-05D7-4A44-B3A8-1F5C44B2C9B1}">
      <dgm:prSet/>
      <dgm:spPr/>
      <dgm:t>
        <a:bodyPr/>
        <a:lstStyle/>
        <a:p>
          <a:endParaRPr lang="en-US"/>
        </a:p>
      </dgm:t>
    </dgm:pt>
    <dgm:pt modelId="{C1D74E20-AF5E-4FE5-80CA-8B63B196C899}" type="pres">
      <dgm:prSet presAssocID="{C7A25017-64D0-466E-90C4-B15A4DA2D68B}" presName="Name0" presStyleCnt="0">
        <dgm:presLayoutVars>
          <dgm:dir/>
          <dgm:resizeHandles val="exact"/>
        </dgm:presLayoutVars>
      </dgm:prSet>
      <dgm:spPr/>
    </dgm:pt>
    <dgm:pt modelId="{C3EC3521-1944-4E74-A011-AC3C588CB048}" type="pres">
      <dgm:prSet presAssocID="{C7A25017-64D0-466E-90C4-B15A4DA2D68B}" presName="fgShape" presStyleLbl="fgShp" presStyleIdx="0" presStyleCnt="1">
        <dgm:style>
          <a:lnRef idx="2">
            <a:schemeClr val="accent4"/>
          </a:lnRef>
          <a:fillRef idx="1">
            <a:schemeClr val="lt1"/>
          </a:fillRef>
          <a:effectRef idx="0">
            <a:schemeClr val="accent4"/>
          </a:effectRef>
          <a:fontRef idx="minor">
            <a:schemeClr val="dk1"/>
          </a:fontRef>
        </dgm:style>
      </dgm:prSet>
      <dgm:spPr/>
    </dgm:pt>
    <dgm:pt modelId="{5109FFFC-00A8-432B-B8F2-7D145BCB7ED4}" type="pres">
      <dgm:prSet presAssocID="{C7A25017-64D0-466E-90C4-B15A4DA2D68B}" presName="linComp" presStyleCnt="0"/>
      <dgm:spPr/>
    </dgm:pt>
    <dgm:pt modelId="{5C2BD3F4-4AA9-4993-B164-BD7948A5B876}" type="pres">
      <dgm:prSet presAssocID="{E697D1E2-0820-4286-AB56-E8988D509023}" presName="compNode" presStyleCnt="0"/>
      <dgm:spPr/>
    </dgm:pt>
    <dgm:pt modelId="{80C8FA0A-52D1-4A0F-8F29-038308AEF3A9}" type="pres">
      <dgm:prSet presAssocID="{E697D1E2-0820-4286-AB56-E8988D509023}" presName="bkgdShape" presStyleLbl="node1" presStyleIdx="0" presStyleCnt="3"/>
      <dgm:spPr/>
    </dgm:pt>
    <dgm:pt modelId="{7CD6B9BE-547E-4466-80F2-5A59639DC0AF}" type="pres">
      <dgm:prSet presAssocID="{E697D1E2-0820-4286-AB56-E8988D509023}" presName="nodeTx" presStyleLbl="node1" presStyleIdx="0" presStyleCnt="3">
        <dgm:presLayoutVars>
          <dgm:bulletEnabled val="1"/>
        </dgm:presLayoutVars>
      </dgm:prSet>
      <dgm:spPr/>
    </dgm:pt>
    <dgm:pt modelId="{CC33DB81-AE1D-49B6-8647-7B02018B2635}" type="pres">
      <dgm:prSet presAssocID="{E697D1E2-0820-4286-AB56-E8988D509023}" presName="invisiNode" presStyleLbl="node1" presStyleIdx="0" presStyleCnt="3"/>
      <dgm:spPr/>
    </dgm:pt>
    <dgm:pt modelId="{AAC1B7CD-F2E5-4239-9D6F-7843481EE3A6}" type="pres">
      <dgm:prSet presAssocID="{E697D1E2-0820-4286-AB56-E8988D509023}" presName="imagNode" presStyleLbl="fgImgPlace1" presStyleIdx="0" presStyleCnt="3" custLinFactNeighborX="614" custLinFactNeighborY="-6141">
        <dgm:style>
          <a:lnRef idx="2">
            <a:schemeClr val="accent4"/>
          </a:lnRef>
          <a:fillRef idx="1">
            <a:schemeClr val="lt1"/>
          </a:fillRef>
          <a:effectRef idx="0">
            <a:schemeClr val="accent4"/>
          </a:effectRef>
          <a:fontRef idx="minor">
            <a:schemeClr val="dk1"/>
          </a:fontRef>
        </dgm:style>
      </dgm:prSet>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52934312-C359-4D39-9BF8-4C6EEFD386AF}" type="pres">
      <dgm:prSet presAssocID="{D6942B29-5E7A-49EA-931D-E6708D980D5A}" presName="sibTrans" presStyleLbl="sibTrans2D1" presStyleIdx="0" presStyleCnt="0"/>
      <dgm:spPr/>
    </dgm:pt>
    <dgm:pt modelId="{299D32D4-DD4C-4361-8F15-AB494E20BC18}" type="pres">
      <dgm:prSet presAssocID="{8CB87185-57BE-4F09-9012-AF47EC8EC318}" presName="compNode" presStyleCnt="0"/>
      <dgm:spPr/>
    </dgm:pt>
    <dgm:pt modelId="{4CD03498-9A04-47FC-8DF4-D4328EE7BB1D}" type="pres">
      <dgm:prSet presAssocID="{8CB87185-57BE-4F09-9012-AF47EC8EC318}" presName="bkgdShape" presStyleLbl="node1" presStyleIdx="1" presStyleCnt="3" custLinFactNeighborX="1491"/>
      <dgm:spPr/>
    </dgm:pt>
    <dgm:pt modelId="{900FA153-636B-4504-A687-0540681BBA29}" type="pres">
      <dgm:prSet presAssocID="{8CB87185-57BE-4F09-9012-AF47EC8EC318}" presName="nodeTx" presStyleLbl="node1" presStyleIdx="1" presStyleCnt="3">
        <dgm:presLayoutVars>
          <dgm:bulletEnabled val="1"/>
        </dgm:presLayoutVars>
      </dgm:prSet>
      <dgm:spPr/>
    </dgm:pt>
    <dgm:pt modelId="{3EB0F394-2CB0-40D4-9E82-E92234711D9A}" type="pres">
      <dgm:prSet presAssocID="{8CB87185-57BE-4F09-9012-AF47EC8EC318}" presName="invisiNode" presStyleLbl="node1" presStyleIdx="1" presStyleCnt="3"/>
      <dgm:spPr/>
    </dgm:pt>
    <dgm:pt modelId="{DF8BA4EA-666D-4C5E-913D-1EF587B29736}" type="pres">
      <dgm:prSet presAssocID="{8CB87185-57BE-4F09-9012-AF47EC8EC318}" presName="imagNode" presStyleLbl="fgImgPlace1" presStyleIdx="1" presStyleCnt="3" custScaleX="122175" custScaleY="115927">
        <dgm:style>
          <a:lnRef idx="2">
            <a:schemeClr val="accent4"/>
          </a:lnRef>
          <a:fillRef idx="1">
            <a:schemeClr val="lt1"/>
          </a:fillRef>
          <a:effectRef idx="0">
            <a:schemeClr val="accent4"/>
          </a:effectRef>
          <a:fontRef idx="minor">
            <a:schemeClr val="dk1"/>
          </a:fontRef>
        </dgm:style>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45000" r="-45000"/>
          </a:stretch>
        </a:blipFill>
      </dgm:spPr>
    </dgm:pt>
    <dgm:pt modelId="{C0684171-F2C1-4F31-83C6-5E48EB0E1977}" type="pres">
      <dgm:prSet presAssocID="{51940E91-2C5A-4D93-9E6C-FBE07ED550FC}" presName="sibTrans" presStyleLbl="sibTrans2D1" presStyleIdx="0" presStyleCnt="0"/>
      <dgm:spPr/>
    </dgm:pt>
    <dgm:pt modelId="{1216FA1B-240C-4FCE-9610-272ED5C404FD}" type="pres">
      <dgm:prSet presAssocID="{BEC24525-7A41-4FF2-AC98-27921B3474E0}" presName="compNode" presStyleCnt="0"/>
      <dgm:spPr/>
    </dgm:pt>
    <dgm:pt modelId="{7EDC11D6-6C4F-4DBE-9316-2CA5EACD9CF6}" type="pres">
      <dgm:prSet presAssocID="{BEC24525-7A41-4FF2-AC98-27921B3474E0}" presName="bkgdShape" presStyleLbl="node1" presStyleIdx="2" presStyleCnt="3"/>
      <dgm:spPr/>
    </dgm:pt>
    <dgm:pt modelId="{5D0E28D2-014C-494D-B57D-4075413B2249}" type="pres">
      <dgm:prSet presAssocID="{BEC24525-7A41-4FF2-AC98-27921B3474E0}" presName="nodeTx" presStyleLbl="node1" presStyleIdx="2" presStyleCnt="3">
        <dgm:presLayoutVars>
          <dgm:bulletEnabled val="1"/>
        </dgm:presLayoutVars>
      </dgm:prSet>
      <dgm:spPr/>
    </dgm:pt>
    <dgm:pt modelId="{0F9A3C2D-C438-42D2-AB31-CFE9FB2438D8}" type="pres">
      <dgm:prSet presAssocID="{BEC24525-7A41-4FF2-AC98-27921B3474E0}" presName="invisiNode" presStyleLbl="node1" presStyleIdx="2" presStyleCnt="3"/>
      <dgm:spPr/>
    </dgm:pt>
    <dgm:pt modelId="{0497A4EF-F381-423E-8EA4-B8D490366491}" type="pres">
      <dgm:prSet presAssocID="{BEC24525-7A41-4FF2-AC98-27921B3474E0}" presName="imagNode" presStyleLbl="fgImgPlace1" presStyleIdx="2" presStyleCnt="3" custLinFactNeighborX="-614" custLinFactNeighborY="-6468">
        <dgm:style>
          <a:lnRef idx="2">
            <a:schemeClr val="accent4"/>
          </a:lnRef>
          <a:fillRef idx="1">
            <a:schemeClr val="lt1"/>
          </a:fillRef>
          <a:effectRef idx="0">
            <a:schemeClr val="accent4"/>
          </a:effectRef>
          <a:fontRef idx="minor">
            <a:schemeClr val="dk1"/>
          </a:fontRef>
        </dgm:style>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Lst>
  <dgm:cxnLst>
    <dgm:cxn modelId="{1B06520E-7247-4D9B-BB7E-B9E065BD0AA6}" type="presOf" srcId="{D6942B29-5E7A-49EA-931D-E6708D980D5A}" destId="{52934312-C359-4D39-9BF8-4C6EEFD386AF}" srcOrd="0" destOrd="0" presId="urn:microsoft.com/office/officeart/2005/8/layout/hList7"/>
    <dgm:cxn modelId="{44FD9016-D23E-4E4A-8453-703746EEDB15}" type="presOf" srcId="{E697D1E2-0820-4286-AB56-E8988D509023}" destId="{7CD6B9BE-547E-4466-80F2-5A59639DC0AF}" srcOrd="1" destOrd="0" presId="urn:microsoft.com/office/officeart/2005/8/layout/hList7"/>
    <dgm:cxn modelId="{EA666631-4B06-4B62-B7C0-AEE52497BFE4}" type="presOf" srcId="{BEC24525-7A41-4FF2-AC98-27921B3474E0}" destId="{7EDC11D6-6C4F-4DBE-9316-2CA5EACD9CF6}" srcOrd="0" destOrd="0" presId="urn:microsoft.com/office/officeart/2005/8/layout/hList7"/>
    <dgm:cxn modelId="{C16AC650-05D7-4A44-B3A8-1F5C44B2C9B1}" srcId="{C7A25017-64D0-466E-90C4-B15A4DA2D68B}" destId="{BEC24525-7A41-4FF2-AC98-27921B3474E0}" srcOrd="2" destOrd="0" parTransId="{8EA24733-9328-40A0-9E2E-1A127E919DB7}" sibTransId="{691CBDBD-E2C6-4C4B-967D-5199E1C7967C}"/>
    <dgm:cxn modelId="{D6C48151-7D09-4DBA-82CC-2D974755BD25}" srcId="{C7A25017-64D0-466E-90C4-B15A4DA2D68B}" destId="{8CB87185-57BE-4F09-9012-AF47EC8EC318}" srcOrd="1" destOrd="0" parTransId="{97051676-E4A8-4E22-AFAC-BF26B7E0633A}" sibTransId="{51940E91-2C5A-4D93-9E6C-FBE07ED550FC}"/>
    <dgm:cxn modelId="{CB556D52-E913-4293-B799-53E633931789}" type="presOf" srcId="{51940E91-2C5A-4D93-9E6C-FBE07ED550FC}" destId="{C0684171-F2C1-4F31-83C6-5E48EB0E1977}" srcOrd="0" destOrd="0" presId="urn:microsoft.com/office/officeart/2005/8/layout/hList7"/>
    <dgm:cxn modelId="{B5528D96-716E-4E8F-BE05-302684D43183}" type="presOf" srcId="{8CB87185-57BE-4F09-9012-AF47EC8EC318}" destId="{900FA153-636B-4504-A687-0540681BBA29}" srcOrd="1" destOrd="0" presId="urn:microsoft.com/office/officeart/2005/8/layout/hList7"/>
    <dgm:cxn modelId="{72CA55A0-FAD4-4644-B794-929A25F4C625}" srcId="{C7A25017-64D0-466E-90C4-B15A4DA2D68B}" destId="{E697D1E2-0820-4286-AB56-E8988D509023}" srcOrd="0" destOrd="0" parTransId="{0F511A3C-5460-4274-BE44-1FBB88AA00CA}" sibTransId="{D6942B29-5E7A-49EA-931D-E6708D980D5A}"/>
    <dgm:cxn modelId="{D8A2BBAA-86E8-4417-A5DD-394BA19479EC}" type="presOf" srcId="{E697D1E2-0820-4286-AB56-E8988D509023}" destId="{80C8FA0A-52D1-4A0F-8F29-038308AEF3A9}" srcOrd="0" destOrd="0" presId="urn:microsoft.com/office/officeart/2005/8/layout/hList7"/>
    <dgm:cxn modelId="{E6A74EAF-9A7E-4CF4-94CD-A95E77DB7A01}" type="presOf" srcId="{BEC24525-7A41-4FF2-AC98-27921B3474E0}" destId="{5D0E28D2-014C-494D-B57D-4075413B2249}" srcOrd="1" destOrd="0" presId="urn:microsoft.com/office/officeart/2005/8/layout/hList7"/>
    <dgm:cxn modelId="{3B1FE5C3-2A24-479A-B689-F85514518087}" type="presOf" srcId="{C7A25017-64D0-466E-90C4-B15A4DA2D68B}" destId="{C1D74E20-AF5E-4FE5-80CA-8B63B196C899}" srcOrd="0" destOrd="0" presId="urn:microsoft.com/office/officeart/2005/8/layout/hList7"/>
    <dgm:cxn modelId="{2E158BFA-844F-4E13-ABE3-0DDF3A8403D2}" type="presOf" srcId="{8CB87185-57BE-4F09-9012-AF47EC8EC318}" destId="{4CD03498-9A04-47FC-8DF4-D4328EE7BB1D}" srcOrd="0" destOrd="0" presId="urn:microsoft.com/office/officeart/2005/8/layout/hList7"/>
    <dgm:cxn modelId="{E0C40596-62C2-451C-9239-CE63C2AAD57E}" type="presParOf" srcId="{C1D74E20-AF5E-4FE5-80CA-8B63B196C899}" destId="{C3EC3521-1944-4E74-A011-AC3C588CB048}" srcOrd="0" destOrd="0" presId="urn:microsoft.com/office/officeart/2005/8/layout/hList7"/>
    <dgm:cxn modelId="{27D836E6-06B6-4FBC-9C31-B32D2487CBE0}" type="presParOf" srcId="{C1D74E20-AF5E-4FE5-80CA-8B63B196C899}" destId="{5109FFFC-00A8-432B-B8F2-7D145BCB7ED4}" srcOrd="1" destOrd="0" presId="urn:microsoft.com/office/officeart/2005/8/layout/hList7"/>
    <dgm:cxn modelId="{0E39D2B3-D33A-483A-8666-90FC9F91A7CF}" type="presParOf" srcId="{5109FFFC-00A8-432B-B8F2-7D145BCB7ED4}" destId="{5C2BD3F4-4AA9-4993-B164-BD7948A5B876}" srcOrd="0" destOrd="0" presId="urn:microsoft.com/office/officeart/2005/8/layout/hList7"/>
    <dgm:cxn modelId="{36E98760-8BD0-478B-A957-5CC1F672BAD3}" type="presParOf" srcId="{5C2BD3F4-4AA9-4993-B164-BD7948A5B876}" destId="{80C8FA0A-52D1-4A0F-8F29-038308AEF3A9}" srcOrd="0" destOrd="0" presId="urn:microsoft.com/office/officeart/2005/8/layout/hList7"/>
    <dgm:cxn modelId="{D69170BA-56DD-48E7-9F8E-4EAAA30D61BA}" type="presParOf" srcId="{5C2BD3F4-4AA9-4993-B164-BD7948A5B876}" destId="{7CD6B9BE-547E-4466-80F2-5A59639DC0AF}" srcOrd="1" destOrd="0" presId="urn:microsoft.com/office/officeart/2005/8/layout/hList7"/>
    <dgm:cxn modelId="{321F9DA3-4D42-4BBA-8FA7-BAB1042CBB56}" type="presParOf" srcId="{5C2BD3F4-4AA9-4993-B164-BD7948A5B876}" destId="{CC33DB81-AE1D-49B6-8647-7B02018B2635}" srcOrd="2" destOrd="0" presId="urn:microsoft.com/office/officeart/2005/8/layout/hList7"/>
    <dgm:cxn modelId="{2C36B7E6-60DA-424F-A9B1-98F5BB64BC0B}" type="presParOf" srcId="{5C2BD3F4-4AA9-4993-B164-BD7948A5B876}" destId="{AAC1B7CD-F2E5-4239-9D6F-7843481EE3A6}" srcOrd="3" destOrd="0" presId="urn:microsoft.com/office/officeart/2005/8/layout/hList7"/>
    <dgm:cxn modelId="{D68EFDF7-667D-47A2-B9ED-88B7163C5804}" type="presParOf" srcId="{5109FFFC-00A8-432B-B8F2-7D145BCB7ED4}" destId="{52934312-C359-4D39-9BF8-4C6EEFD386AF}" srcOrd="1" destOrd="0" presId="urn:microsoft.com/office/officeart/2005/8/layout/hList7"/>
    <dgm:cxn modelId="{4961D5B1-4FFC-418D-8EB4-0B51610E0265}" type="presParOf" srcId="{5109FFFC-00A8-432B-B8F2-7D145BCB7ED4}" destId="{299D32D4-DD4C-4361-8F15-AB494E20BC18}" srcOrd="2" destOrd="0" presId="urn:microsoft.com/office/officeart/2005/8/layout/hList7"/>
    <dgm:cxn modelId="{AEFB66A2-A504-4F5A-A621-3B6E144CF977}" type="presParOf" srcId="{299D32D4-DD4C-4361-8F15-AB494E20BC18}" destId="{4CD03498-9A04-47FC-8DF4-D4328EE7BB1D}" srcOrd="0" destOrd="0" presId="urn:microsoft.com/office/officeart/2005/8/layout/hList7"/>
    <dgm:cxn modelId="{D449D6A1-5582-4D15-B820-4BD3D1D88E05}" type="presParOf" srcId="{299D32D4-DD4C-4361-8F15-AB494E20BC18}" destId="{900FA153-636B-4504-A687-0540681BBA29}" srcOrd="1" destOrd="0" presId="urn:microsoft.com/office/officeart/2005/8/layout/hList7"/>
    <dgm:cxn modelId="{E063390D-D192-4EFA-994F-B2FAE8A5EA58}" type="presParOf" srcId="{299D32D4-DD4C-4361-8F15-AB494E20BC18}" destId="{3EB0F394-2CB0-40D4-9E82-E92234711D9A}" srcOrd="2" destOrd="0" presId="urn:microsoft.com/office/officeart/2005/8/layout/hList7"/>
    <dgm:cxn modelId="{DE60A848-EA9C-421C-A87B-6DFAF98BD9EB}" type="presParOf" srcId="{299D32D4-DD4C-4361-8F15-AB494E20BC18}" destId="{DF8BA4EA-666D-4C5E-913D-1EF587B29736}" srcOrd="3" destOrd="0" presId="urn:microsoft.com/office/officeart/2005/8/layout/hList7"/>
    <dgm:cxn modelId="{B8936DD0-59B8-4D42-9CEB-273BD835B62C}" type="presParOf" srcId="{5109FFFC-00A8-432B-B8F2-7D145BCB7ED4}" destId="{C0684171-F2C1-4F31-83C6-5E48EB0E1977}" srcOrd="3" destOrd="0" presId="urn:microsoft.com/office/officeart/2005/8/layout/hList7"/>
    <dgm:cxn modelId="{110F4F6D-DB5E-4E1A-8DAC-6A5181F5DBDC}" type="presParOf" srcId="{5109FFFC-00A8-432B-B8F2-7D145BCB7ED4}" destId="{1216FA1B-240C-4FCE-9610-272ED5C404FD}" srcOrd="4" destOrd="0" presId="urn:microsoft.com/office/officeart/2005/8/layout/hList7"/>
    <dgm:cxn modelId="{D9EF3FE2-780A-4459-9B2E-FE4E9E18CD04}" type="presParOf" srcId="{1216FA1B-240C-4FCE-9610-272ED5C404FD}" destId="{7EDC11D6-6C4F-4DBE-9316-2CA5EACD9CF6}" srcOrd="0" destOrd="0" presId="urn:microsoft.com/office/officeart/2005/8/layout/hList7"/>
    <dgm:cxn modelId="{7EFD8AFD-60CE-4FB9-A411-236683612467}" type="presParOf" srcId="{1216FA1B-240C-4FCE-9610-272ED5C404FD}" destId="{5D0E28D2-014C-494D-B57D-4075413B2249}" srcOrd="1" destOrd="0" presId="urn:microsoft.com/office/officeart/2005/8/layout/hList7"/>
    <dgm:cxn modelId="{136EE1D4-92FB-47A8-8578-806E2F0519F7}" type="presParOf" srcId="{1216FA1B-240C-4FCE-9610-272ED5C404FD}" destId="{0F9A3C2D-C438-42D2-AB31-CFE9FB2438D8}" srcOrd="2" destOrd="0" presId="urn:microsoft.com/office/officeart/2005/8/layout/hList7"/>
    <dgm:cxn modelId="{15BC738E-6292-4565-BDC2-2794DC5D95BB}" type="presParOf" srcId="{1216FA1B-240C-4FCE-9610-272ED5C404FD}" destId="{0497A4EF-F381-423E-8EA4-B8D49036649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95208C-A9F9-41D7-BC86-D3F8603AA82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pPr rtl="1"/>
          <a:endParaRPr lang="he-IL"/>
        </a:p>
      </dgm:t>
    </dgm:pt>
    <dgm:pt modelId="{D193E253-D1DB-49BF-9B41-6F25965D509A}">
      <dgm:prSet phldrT="[نص]"/>
      <dgm:spPr>
        <a:solidFill>
          <a:schemeClr val="accent2"/>
        </a:solidFill>
        <a:effectLst>
          <a:glow rad="101600">
            <a:schemeClr val="accent2">
              <a:satMod val="175000"/>
              <a:alpha val="40000"/>
            </a:schemeClr>
          </a:glow>
        </a:effectLst>
      </dgm:spPr>
      <dgm:t>
        <a:bodyPr/>
        <a:lstStyle/>
        <a:p>
          <a:pPr rtl="1"/>
          <a:r>
            <a:rPr lang="en-US" dirty="0"/>
            <a:t>pH indicator </a:t>
          </a:r>
          <a:endParaRPr lang="he-IL" dirty="0"/>
        </a:p>
      </dgm:t>
    </dgm:pt>
    <dgm:pt modelId="{950EC76B-3AA2-4879-B8F6-16E69A60887D}" type="parTrans" cxnId="{ADD8BDD7-3E08-4FC4-97A6-C73DD522E256}">
      <dgm:prSet/>
      <dgm:spPr/>
      <dgm:t>
        <a:bodyPr/>
        <a:lstStyle/>
        <a:p>
          <a:pPr rtl="1"/>
          <a:endParaRPr lang="he-IL"/>
        </a:p>
      </dgm:t>
    </dgm:pt>
    <dgm:pt modelId="{41B54F15-508F-4069-B920-99E06AA0D024}" type="sibTrans" cxnId="{ADD8BDD7-3E08-4FC4-97A6-C73DD522E256}">
      <dgm:prSet/>
      <dgm:spPr/>
      <dgm:t>
        <a:bodyPr/>
        <a:lstStyle/>
        <a:p>
          <a:pPr rtl="1"/>
          <a:endParaRPr lang="he-IL"/>
        </a:p>
      </dgm:t>
    </dgm:pt>
    <dgm:pt modelId="{7033E975-0A69-498F-AEAB-2C0983A37CF8}">
      <dgm:prSet phldrT="[نص]"/>
      <dgm:spPr>
        <a:solidFill>
          <a:schemeClr val="bg1"/>
        </a:solidFill>
        <a:ln>
          <a:solidFill>
            <a:srgbClr val="FFC000"/>
          </a:solidFill>
        </a:ln>
        <a:effectLst>
          <a:glow rad="101600">
            <a:schemeClr val="accent2">
              <a:satMod val="175000"/>
              <a:alpha val="40000"/>
            </a:schemeClr>
          </a:glow>
        </a:effectLst>
      </dgm:spPr>
      <dgm:t>
        <a:bodyPr/>
        <a:lstStyle/>
        <a:p>
          <a:pPr rtl="1"/>
          <a:r>
            <a:rPr lang="ar-SA" b="1" dirty="0">
              <a:solidFill>
                <a:schemeClr val="tx1"/>
              </a:solidFill>
            </a:rPr>
            <a:t>مستشعر مرحلة النضج </a:t>
          </a:r>
          <a:endParaRPr lang="en-US" b="1" dirty="0">
            <a:solidFill>
              <a:schemeClr val="tx1"/>
            </a:solidFill>
          </a:endParaRPr>
        </a:p>
        <a:p>
          <a:pPr rtl="1"/>
          <a:r>
            <a:rPr lang="en-US" b="1" dirty="0">
              <a:solidFill>
                <a:schemeClr val="tx1"/>
              </a:solidFill>
            </a:rPr>
            <a:t>Ripeness  indicator </a:t>
          </a:r>
          <a:endParaRPr lang="he-IL" b="1" dirty="0">
            <a:solidFill>
              <a:schemeClr val="tx1"/>
            </a:solidFill>
          </a:endParaRPr>
        </a:p>
      </dgm:t>
    </dgm:pt>
    <dgm:pt modelId="{491EF13E-A16A-4E0A-993A-09F9E46F803A}" type="parTrans" cxnId="{6E10BFA1-15B7-4539-ACF8-C67F0DC2CCA8}">
      <dgm:prSet/>
      <dgm:spPr/>
      <dgm:t>
        <a:bodyPr/>
        <a:lstStyle/>
        <a:p>
          <a:pPr rtl="1"/>
          <a:endParaRPr lang="he-IL"/>
        </a:p>
      </dgm:t>
    </dgm:pt>
    <dgm:pt modelId="{947E5C05-C3B0-4EF1-907A-FE874A2E565D}" type="sibTrans" cxnId="{6E10BFA1-15B7-4539-ACF8-C67F0DC2CCA8}">
      <dgm:prSet/>
      <dgm:spPr/>
      <dgm:t>
        <a:bodyPr/>
        <a:lstStyle/>
        <a:p>
          <a:pPr rtl="1"/>
          <a:endParaRPr lang="he-IL"/>
        </a:p>
      </dgm:t>
    </dgm:pt>
    <dgm:pt modelId="{3289AA8D-EBE4-4852-8651-F426932D0C5A}">
      <dgm:prSet phldrT="[نص]"/>
      <dgm:spPr>
        <a:solidFill>
          <a:schemeClr val="bg1"/>
        </a:solidFill>
        <a:effectLst>
          <a:glow rad="101600">
            <a:schemeClr val="accent2">
              <a:satMod val="175000"/>
              <a:alpha val="40000"/>
            </a:schemeClr>
          </a:glow>
        </a:effectLst>
      </dgm:spPr>
      <dgm:t>
        <a:bodyPr/>
        <a:lstStyle/>
        <a:p>
          <a:pPr rtl="1"/>
          <a:r>
            <a:rPr lang="ar-SA" b="1" dirty="0">
              <a:solidFill>
                <a:schemeClr val="tx1"/>
              </a:solidFill>
            </a:rPr>
            <a:t>مستشعر المركبات الامينية المتطايرة </a:t>
          </a:r>
          <a:endParaRPr lang="en-US" b="1" dirty="0">
            <a:solidFill>
              <a:schemeClr val="tx1"/>
            </a:solidFill>
          </a:endParaRPr>
        </a:p>
        <a:p>
          <a:pPr rtl="1"/>
          <a:r>
            <a:rPr lang="en-US" b="1" dirty="0">
              <a:solidFill>
                <a:schemeClr val="tx1"/>
              </a:solidFill>
            </a:rPr>
            <a:t>Volatile amine indicator </a:t>
          </a:r>
          <a:endParaRPr lang="he-IL" b="1" dirty="0">
            <a:solidFill>
              <a:schemeClr val="tx1"/>
            </a:solidFill>
          </a:endParaRPr>
        </a:p>
      </dgm:t>
    </dgm:pt>
    <dgm:pt modelId="{83635F2C-893B-425A-9E9B-35EF382F59F5}" type="parTrans" cxnId="{C8C3974D-CA88-437B-8C45-46D28FA55B4B}">
      <dgm:prSet/>
      <dgm:spPr/>
      <dgm:t>
        <a:bodyPr/>
        <a:lstStyle/>
        <a:p>
          <a:pPr rtl="1"/>
          <a:endParaRPr lang="he-IL"/>
        </a:p>
      </dgm:t>
    </dgm:pt>
    <dgm:pt modelId="{8BB0ADE7-E6B3-4008-B3E4-CF6349B706E1}" type="sibTrans" cxnId="{C8C3974D-CA88-437B-8C45-46D28FA55B4B}">
      <dgm:prSet/>
      <dgm:spPr/>
      <dgm:t>
        <a:bodyPr/>
        <a:lstStyle/>
        <a:p>
          <a:pPr rtl="1"/>
          <a:endParaRPr lang="he-IL"/>
        </a:p>
      </dgm:t>
    </dgm:pt>
    <dgm:pt modelId="{18DFAD69-D2DE-483D-916B-D751F6E9126F}" type="pres">
      <dgm:prSet presAssocID="{7195208C-A9F9-41D7-BC86-D3F8603AA828}" presName="cycle" presStyleCnt="0">
        <dgm:presLayoutVars>
          <dgm:chMax val="1"/>
          <dgm:dir/>
          <dgm:animLvl val="ctr"/>
          <dgm:resizeHandles val="exact"/>
        </dgm:presLayoutVars>
      </dgm:prSet>
      <dgm:spPr/>
    </dgm:pt>
    <dgm:pt modelId="{0F181BD9-BEA8-4EE6-8120-E84C62719A7B}" type="pres">
      <dgm:prSet presAssocID="{D193E253-D1DB-49BF-9B41-6F25965D509A}" presName="centerShape" presStyleLbl="node0" presStyleIdx="0" presStyleCnt="1"/>
      <dgm:spPr/>
    </dgm:pt>
    <dgm:pt modelId="{5E3D90AE-362C-43C4-8CFF-14B7B3EF9B14}" type="pres">
      <dgm:prSet presAssocID="{491EF13E-A16A-4E0A-993A-09F9E46F803A}" presName="parTrans" presStyleLbl="bgSibTrans2D1" presStyleIdx="0" presStyleCnt="2"/>
      <dgm:spPr/>
    </dgm:pt>
    <dgm:pt modelId="{F8C193D7-43FE-4D09-9BFE-F44CFD292D37}" type="pres">
      <dgm:prSet presAssocID="{7033E975-0A69-498F-AEAB-2C0983A37CF8}" presName="node" presStyleLbl="node1" presStyleIdx="0" presStyleCnt="2" custRadScaleRad="99983" custRadScaleInc="-590">
        <dgm:presLayoutVars>
          <dgm:bulletEnabled val="1"/>
        </dgm:presLayoutVars>
      </dgm:prSet>
      <dgm:spPr/>
    </dgm:pt>
    <dgm:pt modelId="{6CAC14B7-1BB7-436A-A6FE-77F813F8B69A}" type="pres">
      <dgm:prSet presAssocID="{83635F2C-893B-425A-9E9B-35EF382F59F5}" presName="parTrans" presStyleLbl="bgSibTrans2D1" presStyleIdx="1" presStyleCnt="2"/>
      <dgm:spPr/>
    </dgm:pt>
    <dgm:pt modelId="{3ACE2DAD-BFF4-4C11-BB9B-A37E6FB2E0B0}" type="pres">
      <dgm:prSet presAssocID="{3289AA8D-EBE4-4852-8651-F426932D0C5A}" presName="node" presStyleLbl="node1" presStyleIdx="1" presStyleCnt="2">
        <dgm:presLayoutVars>
          <dgm:bulletEnabled val="1"/>
        </dgm:presLayoutVars>
      </dgm:prSet>
      <dgm:spPr/>
    </dgm:pt>
  </dgm:ptLst>
  <dgm:cxnLst>
    <dgm:cxn modelId="{6DEE0238-7B58-4F4A-8058-5401B92DA4A6}" type="presOf" srcId="{7195208C-A9F9-41D7-BC86-D3F8603AA828}" destId="{18DFAD69-D2DE-483D-916B-D751F6E9126F}" srcOrd="0" destOrd="0" presId="urn:microsoft.com/office/officeart/2005/8/layout/radial4"/>
    <dgm:cxn modelId="{7740645F-84DF-4D0F-948F-07D52193D32F}" type="presOf" srcId="{7033E975-0A69-498F-AEAB-2C0983A37CF8}" destId="{F8C193D7-43FE-4D09-9BFE-F44CFD292D37}" srcOrd="0" destOrd="0" presId="urn:microsoft.com/office/officeart/2005/8/layout/radial4"/>
    <dgm:cxn modelId="{C8C3974D-CA88-437B-8C45-46D28FA55B4B}" srcId="{D193E253-D1DB-49BF-9B41-6F25965D509A}" destId="{3289AA8D-EBE4-4852-8651-F426932D0C5A}" srcOrd="1" destOrd="0" parTransId="{83635F2C-893B-425A-9E9B-35EF382F59F5}" sibTransId="{8BB0ADE7-E6B3-4008-B3E4-CF6349B706E1}"/>
    <dgm:cxn modelId="{D7C9BE59-B9A0-44B2-AABA-314B1828A6EE}" type="presOf" srcId="{3289AA8D-EBE4-4852-8651-F426932D0C5A}" destId="{3ACE2DAD-BFF4-4C11-BB9B-A37E6FB2E0B0}" srcOrd="0" destOrd="0" presId="urn:microsoft.com/office/officeart/2005/8/layout/radial4"/>
    <dgm:cxn modelId="{F16D728B-9DAC-47E8-BF96-970D74995F52}" type="presOf" srcId="{83635F2C-893B-425A-9E9B-35EF382F59F5}" destId="{6CAC14B7-1BB7-436A-A6FE-77F813F8B69A}" srcOrd="0" destOrd="0" presId="urn:microsoft.com/office/officeart/2005/8/layout/radial4"/>
    <dgm:cxn modelId="{C46582A1-4B91-4437-A0A7-53EC525289D0}" type="presOf" srcId="{D193E253-D1DB-49BF-9B41-6F25965D509A}" destId="{0F181BD9-BEA8-4EE6-8120-E84C62719A7B}" srcOrd="0" destOrd="0" presId="urn:microsoft.com/office/officeart/2005/8/layout/radial4"/>
    <dgm:cxn modelId="{6E10BFA1-15B7-4539-ACF8-C67F0DC2CCA8}" srcId="{D193E253-D1DB-49BF-9B41-6F25965D509A}" destId="{7033E975-0A69-498F-AEAB-2C0983A37CF8}" srcOrd="0" destOrd="0" parTransId="{491EF13E-A16A-4E0A-993A-09F9E46F803A}" sibTransId="{947E5C05-C3B0-4EF1-907A-FE874A2E565D}"/>
    <dgm:cxn modelId="{F521D9C0-4E42-4CDF-97D7-E681BA51EDC6}" type="presOf" srcId="{491EF13E-A16A-4E0A-993A-09F9E46F803A}" destId="{5E3D90AE-362C-43C4-8CFF-14B7B3EF9B14}" srcOrd="0" destOrd="0" presId="urn:microsoft.com/office/officeart/2005/8/layout/radial4"/>
    <dgm:cxn modelId="{ADD8BDD7-3E08-4FC4-97A6-C73DD522E256}" srcId="{7195208C-A9F9-41D7-BC86-D3F8603AA828}" destId="{D193E253-D1DB-49BF-9B41-6F25965D509A}" srcOrd="0" destOrd="0" parTransId="{950EC76B-3AA2-4879-B8F6-16E69A60887D}" sibTransId="{41B54F15-508F-4069-B920-99E06AA0D024}"/>
    <dgm:cxn modelId="{A488AB56-D2FA-47A4-8C2D-810A8D715084}" type="presParOf" srcId="{18DFAD69-D2DE-483D-916B-D751F6E9126F}" destId="{0F181BD9-BEA8-4EE6-8120-E84C62719A7B}" srcOrd="0" destOrd="0" presId="urn:microsoft.com/office/officeart/2005/8/layout/radial4"/>
    <dgm:cxn modelId="{9B57F60F-E7E2-4612-8612-6DDFCD7CC456}" type="presParOf" srcId="{18DFAD69-D2DE-483D-916B-D751F6E9126F}" destId="{5E3D90AE-362C-43C4-8CFF-14B7B3EF9B14}" srcOrd="1" destOrd="0" presId="urn:microsoft.com/office/officeart/2005/8/layout/radial4"/>
    <dgm:cxn modelId="{99FE8EE9-100B-413D-968A-5C542F877FF8}" type="presParOf" srcId="{18DFAD69-D2DE-483D-916B-D751F6E9126F}" destId="{F8C193D7-43FE-4D09-9BFE-F44CFD292D37}" srcOrd="2" destOrd="0" presId="urn:microsoft.com/office/officeart/2005/8/layout/radial4"/>
    <dgm:cxn modelId="{1063373E-952F-4153-94C0-FB3BF2E039B3}" type="presParOf" srcId="{18DFAD69-D2DE-483D-916B-D751F6E9126F}" destId="{6CAC14B7-1BB7-436A-A6FE-77F813F8B69A}" srcOrd="3" destOrd="0" presId="urn:microsoft.com/office/officeart/2005/8/layout/radial4"/>
    <dgm:cxn modelId="{AB69EAD6-32DD-4368-A3C5-0573CA9DA658}" type="presParOf" srcId="{18DFAD69-D2DE-483D-916B-D751F6E9126F}" destId="{3ACE2DAD-BFF4-4C11-BB9B-A37E6FB2E0B0}"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7D07A-CBFC-4634-91C3-8C150326CCC0}">
      <dsp:nvSpPr>
        <dsp:cNvPr id="0" name=""/>
        <dsp:cNvSpPr/>
      </dsp:nvSpPr>
      <dsp:spPr>
        <a:xfrm>
          <a:off x="0" y="0"/>
          <a:ext cx="10377668" cy="929238"/>
        </a:xfrm>
        <a:prstGeom prst="roundRect">
          <a:avLst>
            <a:gd name="adj" fmla="val 10000"/>
          </a:avLst>
        </a:prstGeom>
        <a:solidFill>
          <a:schemeClr val="lt1"/>
        </a:solidFill>
        <a:ln w="19050" cap="flat" cmpd="sng" algn="ctr">
          <a:solidFill>
            <a:schemeClr val="accent2"/>
          </a:solidFill>
          <a:prstDash val="solid"/>
          <a:miter lim="800000"/>
        </a:ln>
        <a:effectLst>
          <a:glow rad="228600">
            <a:schemeClr val="accent4">
              <a:satMod val="175000"/>
              <a:alpha val="40000"/>
            </a:schemeClr>
          </a:glow>
        </a:effectLst>
      </dsp:spPr>
      <dsp:style>
        <a:lnRef idx="2">
          <a:schemeClr val="accent2"/>
        </a:lnRef>
        <a:fillRef idx="1">
          <a:schemeClr val="lt1"/>
        </a:fillRef>
        <a:effectRef idx="0">
          <a:schemeClr val="accent2"/>
        </a:effectRef>
        <a:fontRef idx="minor">
          <a:schemeClr val="dk1"/>
        </a:fontRef>
      </dsp:style>
      <dsp:txBody>
        <a:bodyPr spcFirstLastPara="0" vert="horz" wrap="square" lIns="91440" tIns="91440" rIns="91440" bIns="91440" numCol="1" spcCol="1270" anchor="t" anchorCtr="0">
          <a:noAutofit/>
        </a:bodyPr>
        <a:lstStyle/>
        <a:p>
          <a:pPr marL="0" lvl="0" indent="0" algn="l" defTabSz="711200">
            <a:lnSpc>
              <a:spcPct val="90000"/>
            </a:lnSpc>
            <a:spcBef>
              <a:spcPct val="0"/>
            </a:spcBef>
            <a:spcAft>
              <a:spcPct val="35000"/>
            </a:spcAft>
            <a:buNone/>
          </a:pPr>
          <a:endParaRPr lang="en-US" sz="1600" kern="1200" dirty="0"/>
        </a:p>
        <a:p>
          <a:pPr marL="228600" lvl="1" indent="-228600" algn="r" defTabSz="1066800" rtl="1">
            <a:lnSpc>
              <a:spcPct val="90000"/>
            </a:lnSpc>
            <a:spcBef>
              <a:spcPct val="0"/>
            </a:spcBef>
            <a:spcAft>
              <a:spcPct val="15000"/>
            </a:spcAft>
            <a:buChar char="•"/>
          </a:pPr>
          <a:r>
            <a:rPr lang="ar-SA" sz="2400" b="1" kern="1200" dirty="0"/>
            <a:t>مكونات الغلاف الذكي لا تتلامس مع المادة الغائية ولا تتداخل معها </a:t>
          </a:r>
          <a:endParaRPr lang="en-US" sz="2400" b="1" kern="1200" dirty="0"/>
        </a:p>
      </dsp:txBody>
      <dsp:txXfrm>
        <a:off x="2168457" y="0"/>
        <a:ext cx="8209210" cy="929238"/>
      </dsp:txXfrm>
    </dsp:sp>
    <dsp:sp modelId="{47AF0F12-9AB5-4233-8757-97A60A5207DA}">
      <dsp:nvSpPr>
        <dsp:cNvPr id="0" name=""/>
        <dsp:cNvSpPr/>
      </dsp:nvSpPr>
      <dsp:spPr>
        <a:xfrm>
          <a:off x="92923" y="92923"/>
          <a:ext cx="2075533" cy="74339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1000" r="-121000"/>
          </a:stretch>
        </a:blipFill>
        <a:ln w="1905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sp>
    <dsp:sp modelId="{5492FF7B-C7B5-4151-9B16-53C9E89954C2}">
      <dsp:nvSpPr>
        <dsp:cNvPr id="0" name=""/>
        <dsp:cNvSpPr/>
      </dsp:nvSpPr>
      <dsp:spPr>
        <a:xfrm>
          <a:off x="0" y="1022162"/>
          <a:ext cx="10377668" cy="929238"/>
        </a:xfrm>
        <a:prstGeom prst="roundRect">
          <a:avLst>
            <a:gd name="adj" fmla="val 10000"/>
          </a:avLst>
        </a:prstGeom>
        <a:solidFill>
          <a:schemeClr val="lt1"/>
        </a:solidFill>
        <a:ln w="19050" cap="flat" cmpd="sng" algn="ctr">
          <a:solidFill>
            <a:schemeClr val="accent2"/>
          </a:solidFill>
          <a:prstDash val="solid"/>
          <a:miter lim="800000"/>
        </a:ln>
        <a:effectLst>
          <a:glow rad="228600">
            <a:schemeClr val="accent4">
              <a:satMod val="175000"/>
              <a:alpha val="40000"/>
            </a:schemeClr>
          </a:glow>
        </a:effectLst>
      </dsp:spPr>
      <dsp:style>
        <a:lnRef idx="2">
          <a:schemeClr val="accent2"/>
        </a:lnRef>
        <a:fillRef idx="1">
          <a:schemeClr val="lt1"/>
        </a:fillRef>
        <a:effectRef idx="0">
          <a:schemeClr val="accent2"/>
        </a:effectRef>
        <a:fontRef idx="minor">
          <a:schemeClr val="dk1"/>
        </a:fontRef>
      </dsp:style>
      <dsp:txBody>
        <a:bodyPr spcFirstLastPara="0" vert="horz" wrap="square" lIns="91440" tIns="91440" rIns="91440" bIns="91440" numCol="1" spcCol="1270" anchor="t" anchorCtr="0">
          <a:noAutofit/>
        </a:bodyPr>
        <a:lstStyle/>
        <a:p>
          <a:pPr marL="0" lvl="0" indent="0" algn="l" defTabSz="711200">
            <a:lnSpc>
              <a:spcPct val="90000"/>
            </a:lnSpc>
            <a:spcBef>
              <a:spcPct val="0"/>
            </a:spcBef>
            <a:spcAft>
              <a:spcPct val="35000"/>
            </a:spcAft>
            <a:buNone/>
          </a:pPr>
          <a:endParaRPr lang="en-US" sz="1600" kern="1200" dirty="0"/>
        </a:p>
        <a:p>
          <a:pPr marL="228600" lvl="1" indent="-228600" algn="r" defTabSz="1066800" rtl="1">
            <a:lnSpc>
              <a:spcPct val="90000"/>
            </a:lnSpc>
            <a:spcBef>
              <a:spcPct val="0"/>
            </a:spcBef>
            <a:spcAft>
              <a:spcPct val="15000"/>
            </a:spcAft>
            <a:buChar char="•"/>
          </a:pPr>
          <a:r>
            <a:rPr lang="ar-SA" sz="2400" b="1" kern="1200" dirty="0"/>
            <a:t>تحسين عملية تطبيق نظام تحليل المخاطر ونقاط التحكم الحرجة (</a:t>
          </a:r>
          <a:r>
            <a:rPr lang="ar-SA" sz="2400" b="1" kern="1200" dirty="0" err="1"/>
            <a:t>الهاسب</a:t>
          </a:r>
          <a:r>
            <a:rPr lang="ar-SA" sz="2400" b="1" kern="1200" dirty="0"/>
            <a:t>) </a:t>
          </a:r>
          <a:endParaRPr lang="en-US" sz="2400" b="1" kern="1200" dirty="0"/>
        </a:p>
      </dsp:txBody>
      <dsp:txXfrm>
        <a:off x="2168457" y="1022162"/>
        <a:ext cx="8209210" cy="929238"/>
      </dsp:txXfrm>
    </dsp:sp>
    <dsp:sp modelId="{03C0238C-91C0-48F7-AEE5-FB57525C65E5}">
      <dsp:nvSpPr>
        <dsp:cNvPr id="0" name=""/>
        <dsp:cNvSpPr/>
      </dsp:nvSpPr>
      <dsp:spPr>
        <a:xfrm>
          <a:off x="92923" y="1115086"/>
          <a:ext cx="2075533" cy="74339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a:ln w="1905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sp>
    <dsp:sp modelId="{78F364EE-3ECB-436F-9384-589943332A55}">
      <dsp:nvSpPr>
        <dsp:cNvPr id="0" name=""/>
        <dsp:cNvSpPr/>
      </dsp:nvSpPr>
      <dsp:spPr>
        <a:xfrm>
          <a:off x="0" y="2044324"/>
          <a:ext cx="10377668" cy="929238"/>
        </a:xfrm>
        <a:prstGeom prst="roundRect">
          <a:avLst>
            <a:gd name="adj" fmla="val 10000"/>
          </a:avLst>
        </a:prstGeom>
        <a:solidFill>
          <a:schemeClr val="lt1"/>
        </a:solidFill>
        <a:ln w="19050" cap="flat" cmpd="sng" algn="ctr">
          <a:solidFill>
            <a:schemeClr val="accent2"/>
          </a:solidFill>
          <a:prstDash val="solid"/>
          <a:miter lim="800000"/>
        </a:ln>
        <a:effectLst>
          <a:glow rad="228600">
            <a:schemeClr val="accent4">
              <a:satMod val="175000"/>
              <a:alpha val="40000"/>
            </a:schemeClr>
          </a:glow>
        </a:effectLst>
      </dsp:spPr>
      <dsp:style>
        <a:lnRef idx="2">
          <a:schemeClr val="accent2"/>
        </a:lnRef>
        <a:fillRef idx="1">
          <a:schemeClr val="lt1"/>
        </a:fillRef>
        <a:effectRef idx="0">
          <a:schemeClr val="accent2"/>
        </a:effectRef>
        <a:fontRef idx="minor">
          <a:schemeClr val="dk1"/>
        </a:fontRef>
      </dsp:style>
      <dsp:txBody>
        <a:bodyPr spcFirstLastPara="0" vert="horz" wrap="square" lIns="91440" tIns="91440" rIns="91440" bIns="91440" numCol="1" spcCol="1270" anchor="t" anchorCtr="0">
          <a:noAutofit/>
        </a:bodyPr>
        <a:lstStyle/>
        <a:p>
          <a:pPr marL="0" lvl="0" indent="0" algn="l" defTabSz="711200">
            <a:lnSpc>
              <a:spcPct val="90000"/>
            </a:lnSpc>
            <a:spcBef>
              <a:spcPct val="0"/>
            </a:spcBef>
            <a:spcAft>
              <a:spcPct val="35000"/>
            </a:spcAft>
            <a:buNone/>
          </a:pPr>
          <a:endParaRPr lang="en-US" sz="1600" kern="1200" dirty="0"/>
        </a:p>
        <a:p>
          <a:pPr marL="228600" lvl="1" indent="-228600" algn="r" defTabSz="1066800" rtl="1">
            <a:lnSpc>
              <a:spcPct val="90000"/>
            </a:lnSpc>
            <a:spcBef>
              <a:spcPct val="0"/>
            </a:spcBef>
            <a:spcAft>
              <a:spcPct val="15000"/>
            </a:spcAft>
            <a:buChar char="•"/>
          </a:pPr>
          <a:r>
            <a:rPr lang="ar-SA" sz="2400" b="1" kern="1200" dirty="0"/>
            <a:t>إعطاء معلومات للمستهلك عن حالة المنتج وهو بدوره يقرر شراء المنتج او لا. </a:t>
          </a:r>
          <a:endParaRPr lang="en-US" sz="2400" b="1" kern="1200" dirty="0"/>
        </a:p>
      </dsp:txBody>
      <dsp:txXfrm>
        <a:off x="2168457" y="2044324"/>
        <a:ext cx="8209210" cy="929238"/>
      </dsp:txXfrm>
    </dsp:sp>
    <dsp:sp modelId="{5836623D-870A-405C-9167-A23408B3228C}">
      <dsp:nvSpPr>
        <dsp:cNvPr id="0" name=""/>
        <dsp:cNvSpPr/>
      </dsp:nvSpPr>
      <dsp:spPr>
        <a:xfrm>
          <a:off x="92923" y="2137248"/>
          <a:ext cx="2075533" cy="74339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3000" b="-3000"/>
          </a:stretch>
        </a:blipFill>
        <a:ln w="1905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sp>
    <dsp:sp modelId="{E5FA9D7F-8CD4-4409-8FAD-8D7C2D1B3DF0}">
      <dsp:nvSpPr>
        <dsp:cNvPr id="0" name=""/>
        <dsp:cNvSpPr/>
      </dsp:nvSpPr>
      <dsp:spPr>
        <a:xfrm>
          <a:off x="0" y="3066486"/>
          <a:ext cx="10377668" cy="929238"/>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miter lim="800000"/>
        </a:ln>
        <a:effectLst>
          <a:glow rad="101600">
            <a:schemeClr val="accent2">
              <a:satMod val="175000"/>
              <a:alpha val="4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90000"/>
            </a:lnSpc>
            <a:spcBef>
              <a:spcPct val="0"/>
            </a:spcBef>
            <a:spcAft>
              <a:spcPct val="35000"/>
            </a:spcAft>
            <a:buNone/>
          </a:pPr>
          <a:r>
            <a:rPr lang="ar-SA" sz="2400" b="1" kern="1200" dirty="0">
              <a:solidFill>
                <a:schemeClr val="tx1"/>
              </a:solidFill>
            </a:rPr>
            <a:t>إمكانية تتبع المنتج في اثناء عملية النقل والتخزين وأثناء تواجده في السوق</a:t>
          </a:r>
          <a:endParaRPr lang="en-GB" sz="2400" b="1" kern="1200" dirty="0">
            <a:solidFill>
              <a:schemeClr val="tx1"/>
            </a:solidFill>
          </a:endParaRPr>
        </a:p>
      </dsp:txBody>
      <dsp:txXfrm>
        <a:off x="2168457" y="3066486"/>
        <a:ext cx="8209210" cy="929238"/>
      </dsp:txXfrm>
    </dsp:sp>
    <dsp:sp modelId="{E9F92B2C-C22A-4F12-977E-27634A4B2C0E}">
      <dsp:nvSpPr>
        <dsp:cNvPr id="0" name=""/>
        <dsp:cNvSpPr/>
      </dsp:nvSpPr>
      <dsp:spPr>
        <a:xfrm>
          <a:off x="63741" y="3123014"/>
          <a:ext cx="2075533" cy="743390"/>
        </a:xfrm>
        <a:prstGeom prst="roundRect">
          <a:avLst>
            <a:gd name="adj" fmla="val 10000"/>
          </a:avLst>
        </a:prstGeom>
        <a:solidFill>
          <a:schemeClr val="accent4">
            <a:tint val="50000"/>
            <a:alpha val="90000"/>
            <a:hueOff val="91173"/>
            <a:satOff val="-3215"/>
            <a:lumOff val="10868"/>
            <a:alphaOff val="-4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834AA-C4DA-4DEE-BB17-F9E4C94E06A0}">
      <dsp:nvSpPr>
        <dsp:cNvPr id="0" name=""/>
        <dsp:cNvSpPr/>
      </dsp:nvSpPr>
      <dsp:spPr>
        <a:xfrm>
          <a:off x="3660463" y="2706501"/>
          <a:ext cx="1745250" cy="1745250"/>
        </a:xfrm>
        <a:prstGeom prst="roundRect">
          <a:avLst/>
        </a:prstGeom>
        <a:solidFill>
          <a:schemeClr val="bg1"/>
        </a:solidFill>
        <a:ln w="1905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ar-SA" sz="3400" b="1" kern="1200" dirty="0">
              <a:solidFill>
                <a:schemeClr val="tx1"/>
              </a:solidFill>
            </a:rPr>
            <a:t>طرق التغليف الذكية </a:t>
          </a:r>
          <a:endParaRPr lang="en-US" sz="3400" b="1" kern="1200" dirty="0">
            <a:solidFill>
              <a:schemeClr val="tx1"/>
            </a:solidFill>
          </a:endParaRPr>
        </a:p>
      </dsp:txBody>
      <dsp:txXfrm>
        <a:off x="3745659" y="2791697"/>
        <a:ext cx="1574858" cy="1574858"/>
      </dsp:txXfrm>
    </dsp:sp>
    <dsp:sp modelId="{B4002DA3-89E0-4360-BD76-2AB0A35B0C94}">
      <dsp:nvSpPr>
        <dsp:cNvPr id="0" name=""/>
        <dsp:cNvSpPr/>
      </dsp:nvSpPr>
      <dsp:spPr>
        <a:xfrm rot="16200000">
          <a:off x="3920978" y="2094391"/>
          <a:ext cx="1224220" cy="0"/>
        </a:xfrm>
        <a:custGeom>
          <a:avLst/>
          <a:gdLst/>
          <a:ahLst/>
          <a:cxnLst/>
          <a:rect l="0" t="0" r="0" b="0"/>
          <a:pathLst>
            <a:path>
              <a:moveTo>
                <a:pt x="0" y="0"/>
              </a:moveTo>
              <a:lnTo>
                <a:pt x="1224220" y="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57738A-7F03-4C20-BA09-70E7B33F1CA6}">
      <dsp:nvSpPr>
        <dsp:cNvPr id="0" name=""/>
        <dsp:cNvSpPr/>
      </dsp:nvSpPr>
      <dsp:spPr>
        <a:xfrm>
          <a:off x="3948430" y="312963"/>
          <a:ext cx="1169317" cy="1169317"/>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ar-SA" sz="3000" kern="1200" dirty="0"/>
            <a:t>كواشف</a:t>
          </a:r>
          <a:endParaRPr lang="en-US" sz="3000" kern="1200" dirty="0"/>
        </a:p>
      </dsp:txBody>
      <dsp:txXfrm>
        <a:off x="4005511" y="370044"/>
        <a:ext cx="1055155" cy="1055155"/>
      </dsp:txXfrm>
    </dsp:sp>
    <dsp:sp modelId="{7787068F-F856-4748-A34C-161DB11CC22D}">
      <dsp:nvSpPr>
        <dsp:cNvPr id="0" name=""/>
        <dsp:cNvSpPr/>
      </dsp:nvSpPr>
      <dsp:spPr>
        <a:xfrm rot="1800000">
          <a:off x="5338808" y="4332632"/>
          <a:ext cx="998777" cy="0"/>
        </a:xfrm>
        <a:custGeom>
          <a:avLst/>
          <a:gdLst/>
          <a:ahLst/>
          <a:cxnLst/>
          <a:rect l="0" t="0" r="0" b="0"/>
          <a:pathLst>
            <a:path>
              <a:moveTo>
                <a:pt x="0" y="0"/>
              </a:moveTo>
              <a:lnTo>
                <a:pt x="998777" y="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189A83-4AA0-4F41-9A8C-DC0DCBD06D69}">
      <dsp:nvSpPr>
        <dsp:cNvPr id="0" name=""/>
        <dsp:cNvSpPr/>
      </dsp:nvSpPr>
      <dsp:spPr>
        <a:xfrm>
          <a:off x="6270681" y="4335220"/>
          <a:ext cx="1169317" cy="1169317"/>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ar-SA" sz="3000" kern="1200" dirty="0"/>
            <a:t>ترددات موجية </a:t>
          </a:r>
          <a:endParaRPr lang="en-US" sz="3000" kern="1200" dirty="0"/>
        </a:p>
      </dsp:txBody>
      <dsp:txXfrm>
        <a:off x="6327762" y="4392301"/>
        <a:ext cx="1055155" cy="1055155"/>
      </dsp:txXfrm>
    </dsp:sp>
    <dsp:sp modelId="{0E94B286-DE10-4384-9D8B-969A5DBBA40B}">
      <dsp:nvSpPr>
        <dsp:cNvPr id="0" name=""/>
        <dsp:cNvSpPr/>
      </dsp:nvSpPr>
      <dsp:spPr>
        <a:xfrm rot="9000000">
          <a:off x="2728591" y="4332632"/>
          <a:ext cx="998777" cy="0"/>
        </a:xfrm>
        <a:custGeom>
          <a:avLst/>
          <a:gdLst/>
          <a:ahLst/>
          <a:cxnLst/>
          <a:rect l="0" t="0" r="0" b="0"/>
          <a:pathLst>
            <a:path>
              <a:moveTo>
                <a:pt x="0" y="0"/>
              </a:moveTo>
              <a:lnTo>
                <a:pt x="998777" y="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B9AB36-FDE8-48BD-88A6-9EFCFF267A09}">
      <dsp:nvSpPr>
        <dsp:cNvPr id="0" name=""/>
        <dsp:cNvSpPr/>
      </dsp:nvSpPr>
      <dsp:spPr>
        <a:xfrm>
          <a:off x="1626178" y="4335220"/>
          <a:ext cx="1169317" cy="1169317"/>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ar-SA" sz="2100" kern="1200" dirty="0"/>
            <a:t>مستشعرات بيولوجية </a:t>
          </a:r>
          <a:endParaRPr lang="en-US" sz="2100" kern="1200" dirty="0"/>
        </a:p>
      </dsp:txBody>
      <dsp:txXfrm>
        <a:off x="1683259" y="4392301"/>
        <a:ext cx="1055155" cy="10551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C8FA0A-52D1-4A0F-8F29-038308AEF3A9}">
      <dsp:nvSpPr>
        <dsp:cNvPr id="0" name=""/>
        <dsp:cNvSpPr/>
      </dsp:nvSpPr>
      <dsp:spPr>
        <a:xfrm>
          <a:off x="2004" y="0"/>
          <a:ext cx="3118188" cy="4756607"/>
        </a:xfrm>
        <a:prstGeom prst="roundRect">
          <a:avLst>
            <a:gd name="adj" fmla="val 10000"/>
          </a:avLst>
        </a:prstGeom>
        <a:solidFill>
          <a:schemeClr val="lt1"/>
        </a:solidFill>
        <a:ln w="19050" cap="flat" cmpd="sng" algn="ctr">
          <a:solidFill>
            <a:schemeClr val="accent2"/>
          </a:solidFill>
          <a:prstDash val="solid"/>
          <a:miter lim="800000"/>
        </a:ln>
        <a:effectLst>
          <a:glow rad="228600">
            <a:schemeClr val="accent4">
              <a:satMod val="175000"/>
              <a:alpha val="40000"/>
            </a:schemeClr>
          </a:glow>
        </a:effectLst>
      </dsp:spPr>
      <dsp:style>
        <a:lnRef idx="2">
          <a:schemeClr val="accent2"/>
        </a:lnRef>
        <a:fillRef idx="1">
          <a:schemeClr val="lt1"/>
        </a:fillRef>
        <a:effectRef idx="0">
          <a:schemeClr val="accent2"/>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ar-SA" sz="2400" b="1" kern="1200" dirty="0">
            <a:solidFill>
              <a:schemeClr val="tx1"/>
            </a:solidFill>
          </a:endParaRPr>
        </a:p>
        <a:p>
          <a:pPr marL="0" lvl="0" indent="0" algn="ctr" defTabSz="1066800">
            <a:lnSpc>
              <a:spcPct val="90000"/>
            </a:lnSpc>
            <a:spcBef>
              <a:spcPct val="0"/>
            </a:spcBef>
            <a:spcAft>
              <a:spcPct val="35000"/>
            </a:spcAft>
            <a:buNone/>
          </a:pPr>
          <a:endParaRPr lang="ar-SA" sz="2400" b="1" kern="1200" dirty="0">
            <a:solidFill>
              <a:schemeClr val="tx1"/>
            </a:solidFill>
          </a:endParaRPr>
        </a:p>
        <a:p>
          <a:pPr marL="0" lvl="0" indent="0" algn="ctr" defTabSz="1066800">
            <a:lnSpc>
              <a:spcPct val="90000"/>
            </a:lnSpc>
            <a:spcBef>
              <a:spcPct val="0"/>
            </a:spcBef>
            <a:spcAft>
              <a:spcPct val="35000"/>
            </a:spcAft>
            <a:buNone/>
          </a:pPr>
          <a:r>
            <a:rPr lang="ar-SA" sz="2400" b="1" kern="1200" dirty="0">
              <a:solidFill>
                <a:schemeClr val="tx1"/>
              </a:solidFill>
            </a:rPr>
            <a:t>كاشف الغازات </a:t>
          </a:r>
        </a:p>
        <a:p>
          <a:pPr marL="0" lvl="0" indent="0" algn="ctr" defTabSz="1066800">
            <a:lnSpc>
              <a:spcPct val="90000"/>
            </a:lnSpc>
            <a:spcBef>
              <a:spcPct val="0"/>
            </a:spcBef>
            <a:spcAft>
              <a:spcPct val="35000"/>
            </a:spcAft>
            <a:buNone/>
          </a:pPr>
          <a:r>
            <a:rPr lang="ar-SA" sz="2400" b="1" kern="1200" dirty="0">
              <a:solidFill>
                <a:schemeClr val="tx1"/>
              </a:solidFill>
            </a:rPr>
            <a:t>يعتمد على الكشف عن الغازات المحيطة بالمادة الغذائية والتي من الممكن ان تؤثر على جودة المادة الغذائية </a:t>
          </a:r>
        </a:p>
        <a:p>
          <a:pPr marL="0" lvl="0" indent="0" algn="ctr" defTabSz="1066800">
            <a:lnSpc>
              <a:spcPct val="90000"/>
            </a:lnSpc>
            <a:spcBef>
              <a:spcPct val="0"/>
            </a:spcBef>
            <a:spcAft>
              <a:spcPct val="35000"/>
            </a:spcAft>
            <a:buNone/>
          </a:pPr>
          <a:endParaRPr lang="ar-SA" sz="1600" kern="1200" dirty="0"/>
        </a:p>
        <a:p>
          <a:pPr marL="0" lvl="0" indent="0" algn="ctr" defTabSz="1066800">
            <a:lnSpc>
              <a:spcPct val="90000"/>
            </a:lnSpc>
            <a:spcBef>
              <a:spcPct val="0"/>
            </a:spcBef>
            <a:spcAft>
              <a:spcPct val="35000"/>
            </a:spcAft>
            <a:buNone/>
          </a:pPr>
          <a:endParaRPr lang="en-US" sz="1600" kern="1200" dirty="0"/>
        </a:p>
      </dsp:txBody>
      <dsp:txXfrm>
        <a:off x="2004" y="1902643"/>
        <a:ext cx="3118188" cy="1902643"/>
      </dsp:txXfrm>
    </dsp:sp>
    <dsp:sp modelId="{AAC1B7CD-F2E5-4239-9D6F-7843481EE3A6}">
      <dsp:nvSpPr>
        <dsp:cNvPr id="0" name=""/>
        <dsp:cNvSpPr/>
      </dsp:nvSpPr>
      <dsp:spPr>
        <a:xfrm>
          <a:off x="778848" y="188126"/>
          <a:ext cx="1583950" cy="1583950"/>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905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sp>
    <dsp:sp modelId="{4CD03498-9A04-47FC-8DF4-D4328EE7BB1D}">
      <dsp:nvSpPr>
        <dsp:cNvPr id="0" name=""/>
        <dsp:cNvSpPr/>
      </dsp:nvSpPr>
      <dsp:spPr>
        <a:xfrm>
          <a:off x="3260230" y="0"/>
          <a:ext cx="3118188" cy="4756607"/>
        </a:xfrm>
        <a:prstGeom prst="roundRect">
          <a:avLst>
            <a:gd name="adj" fmla="val 10000"/>
          </a:avLst>
        </a:prstGeom>
        <a:solidFill>
          <a:schemeClr val="lt1"/>
        </a:solidFill>
        <a:ln w="19050" cap="flat" cmpd="sng" algn="ctr">
          <a:solidFill>
            <a:schemeClr val="accent2"/>
          </a:solidFill>
          <a:prstDash val="solid"/>
          <a:miter lim="800000"/>
        </a:ln>
        <a:effectLst>
          <a:glow rad="228600">
            <a:schemeClr val="accent4">
              <a:satMod val="175000"/>
              <a:alpha val="40000"/>
            </a:schemeClr>
          </a:glow>
        </a:effectLst>
      </dsp:spPr>
      <dsp:style>
        <a:lnRef idx="2">
          <a:schemeClr val="accent2"/>
        </a:lnRef>
        <a:fillRef idx="1">
          <a:schemeClr val="lt1"/>
        </a:fillRef>
        <a:effectRef idx="0">
          <a:schemeClr val="accent2"/>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ar-SA" sz="2400" b="1" kern="1200" dirty="0">
            <a:solidFill>
              <a:schemeClr val="tx1"/>
            </a:solidFill>
          </a:endParaRPr>
        </a:p>
        <a:p>
          <a:pPr marL="0" lvl="0" indent="0" algn="ctr" defTabSz="1066800">
            <a:lnSpc>
              <a:spcPct val="90000"/>
            </a:lnSpc>
            <a:spcBef>
              <a:spcPct val="0"/>
            </a:spcBef>
            <a:spcAft>
              <a:spcPct val="35000"/>
            </a:spcAft>
            <a:buNone/>
          </a:pPr>
          <a:r>
            <a:rPr lang="ar-SA" sz="2400" b="1" kern="1200" dirty="0">
              <a:solidFill>
                <a:schemeClr val="tx1"/>
              </a:solidFill>
            </a:rPr>
            <a:t>كاشف الوقت والحرارة </a:t>
          </a:r>
        </a:p>
        <a:p>
          <a:pPr marL="0" lvl="0" indent="0" algn="ctr" defTabSz="1066800">
            <a:lnSpc>
              <a:spcPct val="90000"/>
            </a:lnSpc>
            <a:spcBef>
              <a:spcPct val="0"/>
            </a:spcBef>
            <a:spcAft>
              <a:spcPct val="35000"/>
            </a:spcAft>
            <a:buNone/>
          </a:pPr>
          <a:r>
            <a:rPr lang="ar-SA" sz="2400" b="1" kern="1200" dirty="0">
              <a:solidFill>
                <a:schemeClr val="tx1"/>
              </a:solidFill>
            </a:rPr>
            <a:t>يعتمد على تقييم درجة الحرارة التي تتعرض لها المادة الغذائية خلال المعاملة الحرارية او خلال التخزين</a:t>
          </a:r>
          <a:endParaRPr lang="en-US" sz="2400" b="1" kern="1200" dirty="0">
            <a:solidFill>
              <a:schemeClr val="tx1"/>
            </a:solidFill>
          </a:endParaRPr>
        </a:p>
      </dsp:txBody>
      <dsp:txXfrm>
        <a:off x="3260230" y="1902643"/>
        <a:ext cx="3118188" cy="1902643"/>
      </dsp:txXfrm>
    </dsp:sp>
    <dsp:sp modelId="{DF8BA4EA-666D-4C5E-913D-1EF587B29736}">
      <dsp:nvSpPr>
        <dsp:cNvPr id="0" name=""/>
        <dsp:cNvSpPr/>
      </dsp:nvSpPr>
      <dsp:spPr>
        <a:xfrm>
          <a:off x="3805236" y="159258"/>
          <a:ext cx="1935191" cy="183622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5000" r="-45000"/>
          </a:stretch>
        </a:blipFill>
        <a:ln w="1905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sp>
    <dsp:sp modelId="{7EDC11D6-6C4F-4DBE-9316-2CA5EACD9CF6}">
      <dsp:nvSpPr>
        <dsp:cNvPr id="0" name=""/>
        <dsp:cNvSpPr/>
      </dsp:nvSpPr>
      <dsp:spPr>
        <a:xfrm>
          <a:off x="6425471" y="0"/>
          <a:ext cx="3118188" cy="4756607"/>
        </a:xfrm>
        <a:prstGeom prst="roundRect">
          <a:avLst>
            <a:gd name="adj" fmla="val 10000"/>
          </a:avLst>
        </a:prstGeom>
        <a:solidFill>
          <a:schemeClr val="lt1"/>
        </a:solidFill>
        <a:ln w="19050" cap="flat" cmpd="sng" algn="ctr">
          <a:solidFill>
            <a:schemeClr val="accent2"/>
          </a:solidFill>
          <a:prstDash val="solid"/>
          <a:miter lim="800000"/>
        </a:ln>
        <a:effectLst>
          <a:glow rad="228600">
            <a:schemeClr val="accent4">
              <a:satMod val="175000"/>
              <a:alpha val="40000"/>
            </a:schemeClr>
          </a:glow>
        </a:effectLst>
      </dsp:spPr>
      <dsp:style>
        <a:lnRef idx="2">
          <a:schemeClr val="accent2"/>
        </a:lnRef>
        <a:fillRef idx="1">
          <a:schemeClr val="lt1"/>
        </a:fillRef>
        <a:effectRef idx="0">
          <a:schemeClr val="accent2"/>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ar-SA" sz="2400" b="1" kern="1200" dirty="0">
              <a:solidFill>
                <a:schemeClr val="tx1"/>
              </a:solidFill>
            </a:rPr>
            <a:t>كاشف الرقم الهيدروجيني في المادة الغذائية </a:t>
          </a:r>
          <a:endParaRPr lang="en-US" sz="2400" b="1" kern="1200" dirty="0">
            <a:solidFill>
              <a:schemeClr val="tx1"/>
            </a:solidFill>
          </a:endParaRPr>
        </a:p>
        <a:p>
          <a:pPr marL="0" lvl="0" indent="0" algn="ctr" defTabSz="1066800">
            <a:lnSpc>
              <a:spcPct val="90000"/>
            </a:lnSpc>
            <a:spcBef>
              <a:spcPct val="0"/>
            </a:spcBef>
            <a:spcAft>
              <a:spcPct val="35000"/>
            </a:spcAft>
            <a:buNone/>
          </a:pPr>
          <a:r>
            <a:rPr lang="en-US" sz="2400" b="1" kern="1200" dirty="0">
              <a:solidFill>
                <a:schemeClr val="tx1"/>
              </a:solidFill>
            </a:rPr>
            <a:t>pH</a:t>
          </a:r>
          <a:endParaRPr lang="ar-SA" sz="2400" b="1" kern="1200" dirty="0">
            <a:solidFill>
              <a:schemeClr val="tx1"/>
            </a:solidFill>
          </a:endParaRPr>
        </a:p>
        <a:p>
          <a:pPr marL="0" lvl="0" indent="0" algn="ctr" defTabSz="1066800">
            <a:lnSpc>
              <a:spcPct val="90000"/>
            </a:lnSpc>
            <a:spcBef>
              <a:spcPct val="0"/>
            </a:spcBef>
            <a:spcAft>
              <a:spcPct val="35000"/>
            </a:spcAft>
            <a:buNone/>
          </a:pPr>
          <a:r>
            <a:rPr lang="ar-SA" sz="2400" b="1" kern="1200" dirty="0">
              <a:solidFill>
                <a:schemeClr val="tx1"/>
              </a:solidFill>
            </a:rPr>
            <a:t>يعتمد على تغير لون الكاشف نتيجة تغير الرقم الهيدروجيني </a:t>
          </a:r>
          <a:endParaRPr lang="en-GB" sz="2400" b="1" kern="1200" dirty="0">
            <a:solidFill>
              <a:schemeClr val="tx1"/>
            </a:solidFill>
          </a:endParaRPr>
        </a:p>
      </dsp:txBody>
      <dsp:txXfrm>
        <a:off x="6425471" y="1902643"/>
        <a:ext cx="3118188" cy="1902643"/>
      </dsp:txXfrm>
    </dsp:sp>
    <dsp:sp modelId="{0497A4EF-F381-423E-8EA4-B8D490366491}">
      <dsp:nvSpPr>
        <dsp:cNvPr id="0" name=""/>
        <dsp:cNvSpPr/>
      </dsp:nvSpPr>
      <dsp:spPr>
        <a:xfrm>
          <a:off x="7182865" y="182946"/>
          <a:ext cx="1583950" cy="158395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1905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sp>
    <dsp:sp modelId="{C3EC3521-1944-4E74-A011-AC3C588CB048}">
      <dsp:nvSpPr>
        <dsp:cNvPr id="0" name=""/>
        <dsp:cNvSpPr/>
      </dsp:nvSpPr>
      <dsp:spPr>
        <a:xfrm>
          <a:off x="381826" y="3805286"/>
          <a:ext cx="8782010" cy="713491"/>
        </a:xfrm>
        <a:prstGeom prst="leftRightArrow">
          <a:avLst/>
        </a:prstGeom>
        <a:solidFill>
          <a:schemeClr val="lt1"/>
        </a:solidFill>
        <a:ln w="1905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81BD9-BEA8-4EE6-8120-E84C62719A7B}">
      <dsp:nvSpPr>
        <dsp:cNvPr id="0" name=""/>
        <dsp:cNvSpPr/>
      </dsp:nvSpPr>
      <dsp:spPr>
        <a:xfrm>
          <a:off x="4218236" y="1520077"/>
          <a:ext cx="2400140" cy="2400140"/>
        </a:xfrm>
        <a:prstGeom prst="ellipse">
          <a:avLst/>
        </a:prstGeom>
        <a:solidFill>
          <a:schemeClr val="accent2"/>
        </a:solidFill>
        <a:ln w="19050" cap="flat" cmpd="sng" algn="ctr">
          <a:solidFill>
            <a:schemeClr val="lt1">
              <a:hueOff val="0"/>
              <a:satOff val="0"/>
              <a:lumOff val="0"/>
              <a:alphaOff val="0"/>
            </a:schemeClr>
          </a:solidFill>
          <a:prstDash val="solid"/>
          <a:miter lim="800000"/>
        </a:ln>
        <a:effectLst>
          <a:glow rad="101600">
            <a:schemeClr val="accent2">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1">
            <a:lnSpc>
              <a:spcPct val="90000"/>
            </a:lnSpc>
            <a:spcBef>
              <a:spcPct val="0"/>
            </a:spcBef>
            <a:spcAft>
              <a:spcPct val="35000"/>
            </a:spcAft>
            <a:buNone/>
          </a:pPr>
          <a:r>
            <a:rPr lang="en-US" sz="3200" kern="1200" dirty="0"/>
            <a:t>pH indicator </a:t>
          </a:r>
          <a:endParaRPr lang="he-IL" sz="3200" kern="1200" dirty="0"/>
        </a:p>
      </dsp:txBody>
      <dsp:txXfrm>
        <a:off x="4569728" y="1871569"/>
        <a:ext cx="1697156" cy="1697156"/>
      </dsp:txXfrm>
    </dsp:sp>
    <dsp:sp modelId="{5E3D90AE-362C-43C4-8CFF-14B7B3EF9B14}">
      <dsp:nvSpPr>
        <dsp:cNvPr id="0" name=""/>
        <dsp:cNvSpPr/>
      </dsp:nvSpPr>
      <dsp:spPr>
        <a:xfrm rot="12868140">
          <a:off x="2658018" y="1116279"/>
          <a:ext cx="1844316" cy="68404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C193D7-43FE-4D09-9BFE-F44CFD292D37}">
      <dsp:nvSpPr>
        <dsp:cNvPr id="0" name=""/>
        <dsp:cNvSpPr/>
      </dsp:nvSpPr>
      <dsp:spPr>
        <a:xfrm>
          <a:off x="1679852" y="24341"/>
          <a:ext cx="2280133" cy="1824106"/>
        </a:xfrm>
        <a:prstGeom prst="roundRect">
          <a:avLst>
            <a:gd name="adj" fmla="val 10000"/>
          </a:avLst>
        </a:prstGeom>
        <a:solidFill>
          <a:schemeClr val="bg1"/>
        </a:solidFill>
        <a:ln w="19050" cap="flat" cmpd="sng" algn="ctr">
          <a:solidFill>
            <a:srgbClr val="FFC000"/>
          </a:solidFill>
          <a:prstDash val="solid"/>
          <a:miter lim="800000"/>
        </a:ln>
        <a:effectLst>
          <a:glow rad="101600">
            <a:schemeClr val="accent2">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rtl="1">
            <a:lnSpc>
              <a:spcPct val="90000"/>
            </a:lnSpc>
            <a:spcBef>
              <a:spcPct val="0"/>
            </a:spcBef>
            <a:spcAft>
              <a:spcPct val="35000"/>
            </a:spcAft>
            <a:buNone/>
          </a:pPr>
          <a:r>
            <a:rPr lang="ar-SA" sz="2500" b="1" kern="1200" dirty="0">
              <a:solidFill>
                <a:schemeClr val="tx1"/>
              </a:solidFill>
            </a:rPr>
            <a:t>مستشعر مرحلة النضج </a:t>
          </a:r>
          <a:endParaRPr lang="en-US" sz="2500" b="1" kern="1200" dirty="0">
            <a:solidFill>
              <a:schemeClr val="tx1"/>
            </a:solidFill>
          </a:endParaRPr>
        </a:p>
        <a:p>
          <a:pPr marL="0" lvl="0" indent="0" algn="ctr" defTabSz="1111250" rtl="1">
            <a:lnSpc>
              <a:spcPct val="90000"/>
            </a:lnSpc>
            <a:spcBef>
              <a:spcPct val="0"/>
            </a:spcBef>
            <a:spcAft>
              <a:spcPct val="35000"/>
            </a:spcAft>
            <a:buNone/>
          </a:pPr>
          <a:r>
            <a:rPr lang="en-US" sz="2500" b="1" kern="1200" dirty="0">
              <a:solidFill>
                <a:schemeClr val="tx1"/>
              </a:solidFill>
            </a:rPr>
            <a:t>Ripeness  indicator </a:t>
          </a:r>
          <a:endParaRPr lang="he-IL" sz="2500" b="1" kern="1200" dirty="0">
            <a:solidFill>
              <a:schemeClr val="tx1"/>
            </a:solidFill>
          </a:endParaRPr>
        </a:p>
      </dsp:txBody>
      <dsp:txXfrm>
        <a:off x="1733278" y="77767"/>
        <a:ext cx="2173281" cy="1717254"/>
      </dsp:txXfrm>
    </dsp:sp>
    <dsp:sp modelId="{6CAC14B7-1BB7-436A-A6FE-77F813F8B69A}">
      <dsp:nvSpPr>
        <dsp:cNvPr id="0" name=""/>
        <dsp:cNvSpPr/>
      </dsp:nvSpPr>
      <dsp:spPr>
        <a:xfrm rot="19500000">
          <a:off x="6322483" y="1099136"/>
          <a:ext cx="1844823" cy="68404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CE2DAD-BFF4-4C11-BB9B-A37E6FB2E0B0}">
      <dsp:nvSpPr>
        <dsp:cNvPr id="0" name=""/>
        <dsp:cNvSpPr/>
      </dsp:nvSpPr>
      <dsp:spPr>
        <a:xfrm>
          <a:off x="6860423" y="30"/>
          <a:ext cx="2280133" cy="1824106"/>
        </a:xfrm>
        <a:prstGeom prst="roundRect">
          <a:avLst>
            <a:gd name="adj" fmla="val 10000"/>
          </a:avLst>
        </a:prstGeom>
        <a:solidFill>
          <a:schemeClr val="bg1"/>
        </a:solidFill>
        <a:ln w="19050" cap="flat" cmpd="sng" algn="ctr">
          <a:solidFill>
            <a:schemeClr val="lt1">
              <a:hueOff val="0"/>
              <a:satOff val="0"/>
              <a:lumOff val="0"/>
              <a:alphaOff val="0"/>
            </a:schemeClr>
          </a:solidFill>
          <a:prstDash val="solid"/>
          <a:miter lim="800000"/>
        </a:ln>
        <a:effectLst>
          <a:glow rad="101600">
            <a:schemeClr val="accent2">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rtl="1">
            <a:lnSpc>
              <a:spcPct val="90000"/>
            </a:lnSpc>
            <a:spcBef>
              <a:spcPct val="0"/>
            </a:spcBef>
            <a:spcAft>
              <a:spcPct val="35000"/>
            </a:spcAft>
            <a:buNone/>
          </a:pPr>
          <a:r>
            <a:rPr lang="ar-SA" sz="2500" b="1" kern="1200" dirty="0">
              <a:solidFill>
                <a:schemeClr val="tx1"/>
              </a:solidFill>
            </a:rPr>
            <a:t>مستشعر المركبات الامينية المتطايرة </a:t>
          </a:r>
          <a:endParaRPr lang="en-US" sz="2500" b="1" kern="1200" dirty="0">
            <a:solidFill>
              <a:schemeClr val="tx1"/>
            </a:solidFill>
          </a:endParaRPr>
        </a:p>
        <a:p>
          <a:pPr marL="0" lvl="0" indent="0" algn="ctr" defTabSz="1111250" rtl="1">
            <a:lnSpc>
              <a:spcPct val="90000"/>
            </a:lnSpc>
            <a:spcBef>
              <a:spcPct val="0"/>
            </a:spcBef>
            <a:spcAft>
              <a:spcPct val="35000"/>
            </a:spcAft>
            <a:buNone/>
          </a:pPr>
          <a:r>
            <a:rPr lang="en-US" sz="2500" b="1" kern="1200" dirty="0">
              <a:solidFill>
                <a:schemeClr val="tx1"/>
              </a:solidFill>
            </a:rPr>
            <a:t>Volatile amine indicator </a:t>
          </a:r>
          <a:endParaRPr lang="he-IL" sz="2500" b="1" kern="1200" dirty="0">
            <a:solidFill>
              <a:schemeClr val="tx1"/>
            </a:solidFill>
          </a:endParaRPr>
        </a:p>
      </dsp:txBody>
      <dsp:txXfrm>
        <a:off x="6913849" y="53456"/>
        <a:ext cx="2173281" cy="1717254"/>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208CD-48EA-BD71-A980-E2B1E66600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AA1603-806D-B136-0D04-A5A2AA4FE6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8E02F3-AB99-01B2-B937-00798D97C3C9}"/>
              </a:ext>
            </a:extLst>
          </p:cNvPr>
          <p:cNvSpPr>
            <a:spLocks noGrp="1"/>
          </p:cNvSpPr>
          <p:nvPr>
            <p:ph type="dt" sz="half" idx="10"/>
          </p:nvPr>
        </p:nvSpPr>
        <p:spPr/>
        <p:txBody>
          <a:bodyPr/>
          <a:lstStyle/>
          <a:p>
            <a:fld id="{53025E2A-ED9F-48DE-8F40-2996CA872343}" type="datetimeFigureOut">
              <a:rPr lang="en-US" smtClean="0"/>
              <a:t>6/9/2024</a:t>
            </a:fld>
            <a:endParaRPr lang="en-US"/>
          </a:p>
        </p:txBody>
      </p:sp>
      <p:sp>
        <p:nvSpPr>
          <p:cNvPr id="5" name="Footer Placeholder 4">
            <a:extLst>
              <a:ext uri="{FF2B5EF4-FFF2-40B4-BE49-F238E27FC236}">
                <a16:creationId xmlns:a16="http://schemas.microsoft.com/office/drawing/2014/main" id="{FC2A6CF6-67E1-46F3-9FA5-9C25EB6EA4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23221F-A781-E984-258C-A91A7655B814}"/>
              </a:ext>
            </a:extLst>
          </p:cNvPr>
          <p:cNvSpPr>
            <a:spLocks noGrp="1"/>
          </p:cNvSpPr>
          <p:nvPr>
            <p:ph type="sldNum" sz="quarter" idx="12"/>
          </p:nvPr>
        </p:nvSpPr>
        <p:spPr/>
        <p:txBody>
          <a:bodyPr/>
          <a:lstStyle/>
          <a:p>
            <a:fld id="{625F6109-455B-4B62-B7A5-F572B0075EF3}" type="slidenum">
              <a:rPr lang="en-US" smtClean="0"/>
              <a:t>‹#›</a:t>
            </a:fld>
            <a:endParaRPr lang="en-US"/>
          </a:p>
        </p:txBody>
      </p:sp>
    </p:spTree>
    <p:extLst>
      <p:ext uri="{BB962C8B-B14F-4D97-AF65-F5344CB8AC3E}">
        <p14:creationId xmlns:p14="http://schemas.microsoft.com/office/powerpoint/2010/main" val="142528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234A7-4E21-64D3-4AE2-7F145CA685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B476FB-C563-130A-1B8A-C925DCEF91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C92D0C-6465-D82A-79CD-581A6321DE1D}"/>
              </a:ext>
            </a:extLst>
          </p:cNvPr>
          <p:cNvSpPr>
            <a:spLocks noGrp="1"/>
          </p:cNvSpPr>
          <p:nvPr>
            <p:ph type="dt" sz="half" idx="10"/>
          </p:nvPr>
        </p:nvSpPr>
        <p:spPr/>
        <p:txBody>
          <a:bodyPr/>
          <a:lstStyle/>
          <a:p>
            <a:fld id="{53025E2A-ED9F-48DE-8F40-2996CA872343}" type="datetimeFigureOut">
              <a:rPr lang="en-US" smtClean="0"/>
              <a:t>6/9/2024</a:t>
            </a:fld>
            <a:endParaRPr lang="en-US"/>
          </a:p>
        </p:txBody>
      </p:sp>
      <p:sp>
        <p:nvSpPr>
          <p:cNvPr id="5" name="Footer Placeholder 4">
            <a:extLst>
              <a:ext uri="{FF2B5EF4-FFF2-40B4-BE49-F238E27FC236}">
                <a16:creationId xmlns:a16="http://schemas.microsoft.com/office/drawing/2014/main" id="{CBED9B5F-07AC-4924-B340-65D72CCD9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FF6D25-8D7F-16B8-7687-759B0FDD4CC2}"/>
              </a:ext>
            </a:extLst>
          </p:cNvPr>
          <p:cNvSpPr>
            <a:spLocks noGrp="1"/>
          </p:cNvSpPr>
          <p:nvPr>
            <p:ph type="sldNum" sz="quarter" idx="12"/>
          </p:nvPr>
        </p:nvSpPr>
        <p:spPr/>
        <p:txBody>
          <a:bodyPr/>
          <a:lstStyle/>
          <a:p>
            <a:fld id="{625F6109-455B-4B62-B7A5-F572B0075EF3}" type="slidenum">
              <a:rPr lang="en-US" smtClean="0"/>
              <a:t>‹#›</a:t>
            </a:fld>
            <a:endParaRPr lang="en-US"/>
          </a:p>
        </p:txBody>
      </p:sp>
    </p:spTree>
    <p:extLst>
      <p:ext uri="{BB962C8B-B14F-4D97-AF65-F5344CB8AC3E}">
        <p14:creationId xmlns:p14="http://schemas.microsoft.com/office/powerpoint/2010/main" val="1527080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9DAA0C-1318-C240-DE3A-127E775D32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56E530-5266-8F86-3D30-6C7D9270CE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C4EC75-C9F7-E9FC-2F22-21E29069BAE3}"/>
              </a:ext>
            </a:extLst>
          </p:cNvPr>
          <p:cNvSpPr>
            <a:spLocks noGrp="1"/>
          </p:cNvSpPr>
          <p:nvPr>
            <p:ph type="dt" sz="half" idx="10"/>
          </p:nvPr>
        </p:nvSpPr>
        <p:spPr/>
        <p:txBody>
          <a:bodyPr/>
          <a:lstStyle/>
          <a:p>
            <a:fld id="{53025E2A-ED9F-48DE-8F40-2996CA872343}" type="datetimeFigureOut">
              <a:rPr lang="en-US" smtClean="0"/>
              <a:t>6/9/2024</a:t>
            </a:fld>
            <a:endParaRPr lang="en-US"/>
          </a:p>
        </p:txBody>
      </p:sp>
      <p:sp>
        <p:nvSpPr>
          <p:cNvPr id="5" name="Footer Placeholder 4">
            <a:extLst>
              <a:ext uri="{FF2B5EF4-FFF2-40B4-BE49-F238E27FC236}">
                <a16:creationId xmlns:a16="http://schemas.microsoft.com/office/drawing/2014/main" id="{9263CBAE-1D8A-780C-53A7-794FF1373E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AF6DE3-A876-7DC8-90CF-32A5B74C8444}"/>
              </a:ext>
            </a:extLst>
          </p:cNvPr>
          <p:cNvSpPr>
            <a:spLocks noGrp="1"/>
          </p:cNvSpPr>
          <p:nvPr>
            <p:ph type="sldNum" sz="quarter" idx="12"/>
          </p:nvPr>
        </p:nvSpPr>
        <p:spPr/>
        <p:txBody>
          <a:bodyPr/>
          <a:lstStyle/>
          <a:p>
            <a:fld id="{625F6109-455B-4B62-B7A5-F572B0075EF3}" type="slidenum">
              <a:rPr lang="en-US" smtClean="0"/>
              <a:t>‹#›</a:t>
            </a:fld>
            <a:endParaRPr lang="en-US"/>
          </a:p>
        </p:txBody>
      </p:sp>
    </p:spTree>
    <p:extLst>
      <p:ext uri="{BB962C8B-B14F-4D97-AF65-F5344CB8AC3E}">
        <p14:creationId xmlns:p14="http://schemas.microsoft.com/office/powerpoint/2010/main" val="81446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025BB-171C-FE61-8195-5BB5970DE7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D69470-D178-D097-7FC7-432EF0C69B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401FE1-5EFE-D06B-32A1-F765212B801F}"/>
              </a:ext>
            </a:extLst>
          </p:cNvPr>
          <p:cNvSpPr>
            <a:spLocks noGrp="1"/>
          </p:cNvSpPr>
          <p:nvPr>
            <p:ph type="dt" sz="half" idx="10"/>
          </p:nvPr>
        </p:nvSpPr>
        <p:spPr/>
        <p:txBody>
          <a:bodyPr/>
          <a:lstStyle/>
          <a:p>
            <a:fld id="{53025E2A-ED9F-48DE-8F40-2996CA872343}" type="datetimeFigureOut">
              <a:rPr lang="en-US" smtClean="0"/>
              <a:t>6/9/2024</a:t>
            </a:fld>
            <a:endParaRPr lang="en-US"/>
          </a:p>
        </p:txBody>
      </p:sp>
      <p:sp>
        <p:nvSpPr>
          <p:cNvPr id="5" name="Footer Placeholder 4">
            <a:extLst>
              <a:ext uri="{FF2B5EF4-FFF2-40B4-BE49-F238E27FC236}">
                <a16:creationId xmlns:a16="http://schemas.microsoft.com/office/drawing/2014/main" id="{8375526B-711C-716D-6D51-C8CD76FADA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696B7D-FFF3-37D0-4B45-6790CA8F460B}"/>
              </a:ext>
            </a:extLst>
          </p:cNvPr>
          <p:cNvSpPr>
            <a:spLocks noGrp="1"/>
          </p:cNvSpPr>
          <p:nvPr>
            <p:ph type="sldNum" sz="quarter" idx="12"/>
          </p:nvPr>
        </p:nvSpPr>
        <p:spPr/>
        <p:txBody>
          <a:bodyPr/>
          <a:lstStyle/>
          <a:p>
            <a:fld id="{625F6109-455B-4B62-B7A5-F572B0075EF3}" type="slidenum">
              <a:rPr lang="en-US" smtClean="0"/>
              <a:t>‹#›</a:t>
            </a:fld>
            <a:endParaRPr lang="en-US"/>
          </a:p>
        </p:txBody>
      </p:sp>
    </p:spTree>
    <p:extLst>
      <p:ext uri="{BB962C8B-B14F-4D97-AF65-F5344CB8AC3E}">
        <p14:creationId xmlns:p14="http://schemas.microsoft.com/office/powerpoint/2010/main" val="1780907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005EF-7A99-7928-B42A-07F4F7C4B8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B8259C-73DF-B7B3-3988-82AD80DCC76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BF68B8-1168-088F-75F7-3F99ADC5937F}"/>
              </a:ext>
            </a:extLst>
          </p:cNvPr>
          <p:cNvSpPr>
            <a:spLocks noGrp="1"/>
          </p:cNvSpPr>
          <p:nvPr>
            <p:ph type="dt" sz="half" idx="10"/>
          </p:nvPr>
        </p:nvSpPr>
        <p:spPr/>
        <p:txBody>
          <a:bodyPr/>
          <a:lstStyle/>
          <a:p>
            <a:fld id="{53025E2A-ED9F-48DE-8F40-2996CA872343}" type="datetimeFigureOut">
              <a:rPr lang="en-US" smtClean="0"/>
              <a:t>6/9/2024</a:t>
            </a:fld>
            <a:endParaRPr lang="en-US"/>
          </a:p>
        </p:txBody>
      </p:sp>
      <p:sp>
        <p:nvSpPr>
          <p:cNvPr id="5" name="Footer Placeholder 4">
            <a:extLst>
              <a:ext uri="{FF2B5EF4-FFF2-40B4-BE49-F238E27FC236}">
                <a16:creationId xmlns:a16="http://schemas.microsoft.com/office/drawing/2014/main" id="{A2E6DECA-EAA2-3198-BB7A-0AB292DE00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61339C-E3C4-2676-C7EF-4596EF373C47}"/>
              </a:ext>
            </a:extLst>
          </p:cNvPr>
          <p:cNvSpPr>
            <a:spLocks noGrp="1"/>
          </p:cNvSpPr>
          <p:nvPr>
            <p:ph type="sldNum" sz="quarter" idx="12"/>
          </p:nvPr>
        </p:nvSpPr>
        <p:spPr/>
        <p:txBody>
          <a:bodyPr/>
          <a:lstStyle/>
          <a:p>
            <a:fld id="{625F6109-455B-4B62-B7A5-F572B0075EF3}" type="slidenum">
              <a:rPr lang="en-US" smtClean="0"/>
              <a:t>‹#›</a:t>
            </a:fld>
            <a:endParaRPr lang="en-US"/>
          </a:p>
        </p:txBody>
      </p:sp>
    </p:spTree>
    <p:extLst>
      <p:ext uri="{BB962C8B-B14F-4D97-AF65-F5344CB8AC3E}">
        <p14:creationId xmlns:p14="http://schemas.microsoft.com/office/powerpoint/2010/main" val="2248316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63DEA-E413-052D-07EE-05733FCDEB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606950-6A87-3B7E-47A8-CA08CCC8D6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7ED268-D5A5-312F-57CF-B2684F4577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FF04FB-D56A-9104-62A0-12950E73F059}"/>
              </a:ext>
            </a:extLst>
          </p:cNvPr>
          <p:cNvSpPr>
            <a:spLocks noGrp="1"/>
          </p:cNvSpPr>
          <p:nvPr>
            <p:ph type="dt" sz="half" idx="10"/>
          </p:nvPr>
        </p:nvSpPr>
        <p:spPr/>
        <p:txBody>
          <a:bodyPr/>
          <a:lstStyle/>
          <a:p>
            <a:fld id="{53025E2A-ED9F-48DE-8F40-2996CA872343}" type="datetimeFigureOut">
              <a:rPr lang="en-US" smtClean="0"/>
              <a:t>6/9/2024</a:t>
            </a:fld>
            <a:endParaRPr lang="en-US"/>
          </a:p>
        </p:txBody>
      </p:sp>
      <p:sp>
        <p:nvSpPr>
          <p:cNvPr id="6" name="Footer Placeholder 5">
            <a:extLst>
              <a:ext uri="{FF2B5EF4-FFF2-40B4-BE49-F238E27FC236}">
                <a16:creationId xmlns:a16="http://schemas.microsoft.com/office/drawing/2014/main" id="{B1C0484C-0D62-723E-803B-DA0EDF6F0A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DDF37D-C0FF-A098-7D77-92B427DC2136}"/>
              </a:ext>
            </a:extLst>
          </p:cNvPr>
          <p:cNvSpPr>
            <a:spLocks noGrp="1"/>
          </p:cNvSpPr>
          <p:nvPr>
            <p:ph type="sldNum" sz="quarter" idx="12"/>
          </p:nvPr>
        </p:nvSpPr>
        <p:spPr/>
        <p:txBody>
          <a:bodyPr/>
          <a:lstStyle/>
          <a:p>
            <a:fld id="{625F6109-455B-4B62-B7A5-F572B0075EF3}" type="slidenum">
              <a:rPr lang="en-US" smtClean="0"/>
              <a:t>‹#›</a:t>
            </a:fld>
            <a:endParaRPr lang="en-US"/>
          </a:p>
        </p:txBody>
      </p:sp>
    </p:spTree>
    <p:extLst>
      <p:ext uri="{BB962C8B-B14F-4D97-AF65-F5344CB8AC3E}">
        <p14:creationId xmlns:p14="http://schemas.microsoft.com/office/powerpoint/2010/main" val="1693148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EF3AE-10DE-DCD0-F372-85FC1C27AD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CD95E1-6034-EDCE-8AD8-CEEE21261E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6C13DA-489C-F312-BEDC-F69B3F65DE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E9B05F-5AF6-D21C-2AC5-05B7C0606D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9DBD76-1F4D-E059-881D-F4A7204AA7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7F0F77-82EC-0B43-8C70-6FA270DF038C}"/>
              </a:ext>
            </a:extLst>
          </p:cNvPr>
          <p:cNvSpPr>
            <a:spLocks noGrp="1"/>
          </p:cNvSpPr>
          <p:nvPr>
            <p:ph type="dt" sz="half" idx="10"/>
          </p:nvPr>
        </p:nvSpPr>
        <p:spPr/>
        <p:txBody>
          <a:bodyPr/>
          <a:lstStyle/>
          <a:p>
            <a:fld id="{53025E2A-ED9F-48DE-8F40-2996CA872343}" type="datetimeFigureOut">
              <a:rPr lang="en-US" smtClean="0"/>
              <a:t>6/9/2024</a:t>
            </a:fld>
            <a:endParaRPr lang="en-US"/>
          </a:p>
        </p:txBody>
      </p:sp>
      <p:sp>
        <p:nvSpPr>
          <p:cNvPr id="8" name="Footer Placeholder 7">
            <a:extLst>
              <a:ext uri="{FF2B5EF4-FFF2-40B4-BE49-F238E27FC236}">
                <a16:creationId xmlns:a16="http://schemas.microsoft.com/office/drawing/2014/main" id="{9F606FAC-B4B5-7F99-4734-9FE22A746C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D0C6BB-ACC1-133B-5929-C32D4CDF7356}"/>
              </a:ext>
            </a:extLst>
          </p:cNvPr>
          <p:cNvSpPr>
            <a:spLocks noGrp="1"/>
          </p:cNvSpPr>
          <p:nvPr>
            <p:ph type="sldNum" sz="quarter" idx="12"/>
          </p:nvPr>
        </p:nvSpPr>
        <p:spPr/>
        <p:txBody>
          <a:bodyPr/>
          <a:lstStyle/>
          <a:p>
            <a:fld id="{625F6109-455B-4B62-B7A5-F572B0075EF3}" type="slidenum">
              <a:rPr lang="en-US" smtClean="0"/>
              <a:t>‹#›</a:t>
            </a:fld>
            <a:endParaRPr lang="en-US"/>
          </a:p>
        </p:txBody>
      </p:sp>
    </p:spTree>
    <p:extLst>
      <p:ext uri="{BB962C8B-B14F-4D97-AF65-F5344CB8AC3E}">
        <p14:creationId xmlns:p14="http://schemas.microsoft.com/office/powerpoint/2010/main" val="286960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1E32B-871B-C5D9-410B-5FE4380DBB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1BE368-32F3-595A-750D-1F1E06D2D6F3}"/>
              </a:ext>
            </a:extLst>
          </p:cNvPr>
          <p:cNvSpPr>
            <a:spLocks noGrp="1"/>
          </p:cNvSpPr>
          <p:nvPr>
            <p:ph type="dt" sz="half" idx="10"/>
          </p:nvPr>
        </p:nvSpPr>
        <p:spPr/>
        <p:txBody>
          <a:bodyPr/>
          <a:lstStyle/>
          <a:p>
            <a:fld id="{53025E2A-ED9F-48DE-8F40-2996CA872343}" type="datetimeFigureOut">
              <a:rPr lang="en-US" smtClean="0"/>
              <a:t>6/9/2024</a:t>
            </a:fld>
            <a:endParaRPr lang="en-US"/>
          </a:p>
        </p:txBody>
      </p:sp>
      <p:sp>
        <p:nvSpPr>
          <p:cNvPr id="4" name="Footer Placeholder 3">
            <a:extLst>
              <a:ext uri="{FF2B5EF4-FFF2-40B4-BE49-F238E27FC236}">
                <a16:creationId xmlns:a16="http://schemas.microsoft.com/office/drawing/2014/main" id="{651769A2-1FFE-E0A8-CD41-71A3488B8A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3C1C13-B7E4-623E-6AFF-ADB51F515BCD}"/>
              </a:ext>
            </a:extLst>
          </p:cNvPr>
          <p:cNvSpPr>
            <a:spLocks noGrp="1"/>
          </p:cNvSpPr>
          <p:nvPr>
            <p:ph type="sldNum" sz="quarter" idx="12"/>
          </p:nvPr>
        </p:nvSpPr>
        <p:spPr/>
        <p:txBody>
          <a:bodyPr/>
          <a:lstStyle/>
          <a:p>
            <a:fld id="{625F6109-455B-4B62-B7A5-F572B0075EF3}" type="slidenum">
              <a:rPr lang="en-US" smtClean="0"/>
              <a:t>‹#›</a:t>
            </a:fld>
            <a:endParaRPr lang="en-US"/>
          </a:p>
        </p:txBody>
      </p:sp>
    </p:spTree>
    <p:extLst>
      <p:ext uri="{BB962C8B-B14F-4D97-AF65-F5344CB8AC3E}">
        <p14:creationId xmlns:p14="http://schemas.microsoft.com/office/powerpoint/2010/main" val="96590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A03CA2-C521-BEA2-946D-DEF0336F43B4}"/>
              </a:ext>
            </a:extLst>
          </p:cNvPr>
          <p:cNvSpPr>
            <a:spLocks noGrp="1"/>
          </p:cNvSpPr>
          <p:nvPr>
            <p:ph type="dt" sz="half" idx="10"/>
          </p:nvPr>
        </p:nvSpPr>
        <p:spPr/>
        <p:txBody>
          <a:bodyPr/>
          <a:lstStyle/>
          <a:p>
            <a:fld id="{53025E2A-ED9F-48DE-8F40-2996CA872343}" type="datetimeFigureOut">
              <a:rPr lang="en-US" smtClean="0"/>
              <a:t>6/9/2024</a:t>
            </a:fld>
            <a:endParaRPr lang="en-US"/>
          </a:p>
        </p:txBody>
      </p:sp>
      <p:sp>
        <p:nvSpPr>
          <p:cNvPr id="3" name="Footer Placeholder 2">
            <a:extLst>
              <a:ext uri="{FF2B5EF4-FFF2-40B4-BE49-F238E27FC236}">
                <a16:creationId xmlns:a16="http://schemas.microsoft.com/office/drawing/2014/main" id="{24FA851D-B525-FC27-72D1-9AA0EB4CB1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488DC3-E964-ADDB-2694-280C82517B0C}"/>
              </a:ext>
            </a:extLst>
          </p:cNvPr>
          <p:cNvSpPr>
            <a:spLocks noGrp="1"/>
          </p:cNvSpPr>
          <p:nvPr>
            <p:ph type="sldNum" sz="quarter" idx="12"/>
          </p:nvPr>
        </p:nvSpPr>
        <p:spPr/>
        <p:txBody>
          <a:bodyPr/>
          <a:lstStyle/>
          <a:p>
            <a:fld id="{625F6109-455B-4B62-B7A5-F572B0075EF3}" type="slidenum">
              <a:rPr lang="en-US" smtClean="0"/>
              <a:t>‹#›</a:t>
            </a:fld>
            <a:endParaRPr lang="en-US"/>
          </a:p>
        </p:txBody>
      </p:sp>
    </p:spTree>
    <p:extLst>
      <p:ext uri="{BB962C8B-B14F-4D97-AF65-F5344CB8AC3E}">
        <p14:creationId xmlns:p14="http://schemas.microsoft.com/office/powerpoint/2010/main" val="81165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242E0-D3B7-AF04-855E-27FEFFE2A5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0C0340-E6EE-8CBF-2E03-13E19085C6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B1166B-2C77-9273-3E2D-AA9148BEC3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AAAD50-F2F0-32D1-D80F-0BE6DE951125}"/>
              </a:ext>
            </a:extLst>
          </p:cNvPr>
          <p:cNvSpPr>
            <a:spLocks noGrp="1"/>
          </p:cNvSpPr>
          <p:nvPr>
            <p:ph type="dt" sz="half" idx="10"/>
          </p:nvPr>
        </p:nvSpPr>
        <p:spPr/>
        <p:txBody>
          <a:bodyPr/>
          <a:lstStyle/>
          <a:p>
            <a:fld id="{53025E2A-ED9F-48DE-8F40-2996CA872343}" type="datetimeFigureOut">
              <a:rPr lang="en-US" smtClean="0"/>
              <a:t>6/9/2024</a:t>
            </a:fld>
            <a:endParaRPr lang="en-US"/>
          </a:p>
        </p:txBody>
      </p:sp>
      <p:sp>
        <p:nvSpPr>
          <p:cNvPr id="6" name="Footer Placeholder 5">
            <a:extLst>
              <a:ext uri="{FF2B5EF4-FFF2-40B4-BE49-F238E27FC236}">
                <a16:creationId xmlns:a16="http://schemas.microsoft.com/office/drawing/2014/main" id="{A08E9E61-CC34-508D-0A2A-FCAA11D19B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4C135E-EEB9-B529-2657-CEDF3160BC05}"/>
              </a:ext>
            </a:extLst>
          </p:cNvPr>
          <p:cNvSpPr>
            <a:spLocks noGrp="1"/>
          </p:cNvSpPr>
          <p:nvPr>
            <p:ph type="sldNum" sz="quarter" idx="12"/>
          </p:nvPr>
        </p:nvSpPr>
        <p:spPr/>
        <p:txBody>
          <a:bodyPr/>
          <a:lstStyle/>
          <a:p>
            <a:fld id="{625F6109-455B-4B62-B7A5-F572B0075EF3}" type="slidenum">
              <a:rPr lang="en-US" smtClean="0"/>
              <a:t>‹#›</a:t>
            </a:fld>
            <a:endParaRPr lang="en-US"/>
          </a:p>
        </p:txBody>
      </p:sp>
    </p:spTree>
    <p:extLst>
      <p:ext uri="{BB962C8B-B14F-4D97-AF65-F5344CB8AC3E}">
        <p14:creationId xmlns:p14="http://schemas.microsoft.com/office/powerpoint/2010/main" val="693025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947D6-4CCB-2DFD-6000-4BB686DE87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C407DC-9377-B714-2EB7-222CF1CC4D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0A26D6-1293-3E45-F218-FFEDA1BEFB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8B98C1-7B5F-6C61-E144-6A60AE4B8D2E}"/>
              </a:ext>
            </a:extLst>
          </p:cNvPr>
          <p:cNvSpPr>
            <a:spLocks noGrp="1"/>
          </p:cNvSpPr>
          <p:nvPr>
            <p:ph type="dt" sz="half" idx="10"/>
          </p:nvPr>
        </p:nvSpPr>
        <p:spPr/>
        <p:txBody>
          <a:bodyPr/>
          <a:lstStyle/>
          <a:p>
            <a:fld id="{53025E2A-ED9F-48DE-8F40-2996CA872343}" type="datetimeFigureOut">
              <a:rPr lang="en-US" smtClean="0"/>
              <a:t>6/9/2024</a:t>
            </a:fld>
            <a:endParaRPr lang="en-US"/>
          </a:p>
        </p:txBody>
      </p:sp>
      <p:sp>
        <p:nvSpPr>
          <p:cNvPr id="6" name="Footer Placeholder 5">
            <a:extLst>
              <a:ext uri="{FF2B5EF4-FFF2-40B4-BE49-F238E27FC236}">
                <a16:creationId xmlns:a16="http://schemas.microsoft.com/office/drawing/2014/main" id="{96428995-0ACF-263F-0049-BED2893DBB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7F3187-77A9-A022-DD5F-7CAF066D7D06}"/>
              </a:ext>
            </a:extLst>
          </p:cNvPr>
          <p:cNvSpPr>
            <a:spLocks noGrp="1"/>
          </p:cNvSpPr>
          <p:nvPr>
            <p:ph type="sldNum" sz="quarter" idx="12"/>
          </p:nvPr>
        </p:nvSpPr>
        <p:spPr/>
        <p:txBody>
          <a:bodyPr/>
          <a:lstStyle/>
          <a:p>
            <a:fld id="{625F6109-455B-4B62-B7A5-F572B0075EF3}" type="slidenum">
              <a:rPr lang="en-US" smtClean="0"/>
              <a:t>‹#›</a:t>
            </a:fld>
            <a:endParaRPr lang="en-US"/>
          </a:p>
        </p:txBody>
      </p:sp>
    </p:spTree>
    <p:extLst>
      <p:ext uri="{BB962C8B-B14F-4D97-AF65-F5344CB8AC3E}">
        <p14:creationId xmlns:p14="http://schemas.microsoft.com/office/powerpoint/2010/main" val="429912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DD0A6D-AA0A-A57E-7674-F704EC27A8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02B560-EC70-D258-E4AC-26A1F9FAE7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70AA69-376F-DB6C-8C9B-0236187B78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3025E2A-ED9F-48DE-8F40-2996CA872343}" type="datetimeFigureOut">
              <a:rPr lang="en-US" smtClean="0"/>
              <a:t>6/9/2024</a:t>
            </a:fld>
            <a:endParaRPr lang="en-US"/>
          </a:p>
        </p:txBody>
      </p:sp>
      <p:sp>
        <p:nvSpPr>
          <p:cNvPr id="5" name="Footer Placeholder 4">
            <a:extLst>
              <a:ext uri="{FF2B5EF4-FFF2-40B4-BE49-F238E27FC236}">
                <a16:creationId xmlns:a16="http://schemas.microsoft.com/office/drawing/2014/main" id="{131FACBF-0EE8-82D6-2507-ED89A1858A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BC74140-35D0-F6DD-24EC-A8325B7CB9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25F6109-455B-4B62-B7A5-F572B0075EF3}" type="slidenum">
              <a:rPr lang="en-US" smtClean="0"/>
              <a:t>‹#›</a:t>
            </a:fld>
            <a:endParaRPr lang="en-US"/>
          </a:p>
        </p:txBody>
      </p:sp>
    </p:spTree>
    <p:extLst>
      <p:ext uri="{BB962C8B-B14F-4D97-AF65-F5344CB8AC3E}">
        <p14:creationId xmlns:p14="http://schemas.microsoft.com/office/powerpoint/2010/main" val="247665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4.xml"/><Relationship Id="rId7" Type="http://schemas.openxmlformats.org/officeDocument/2006/relationships/image" Target="../media/image17.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D3583-94F2-6968-2570-BD30A12B7A61}"/>
              </a:ext>
            </a:extLst>
          </p:cNvPr>
          <p:cNvSpPr>
            <a:spLocks noGrp="1"/>
          </p:cNvSpPr>
          <p:nvPr>
            <p:ph type="ctrTitle"/>
          </p:nvPr>
        </p:nvSpPr>
        <p:spPr/>
        <p:txBody>
          <a:bodyPr>
            <a:normAutofit fontScale="90000"/>
          </a:bodyPr>
          <a:lstStyle/>
          <a:p>
            <a:r>
              <a:rPr lang="ar-SY" b="1" i="0" dirty="0">
                <a:solidFill>
                  <a:srgbClr val="0D0D0D"/>
                </a:solidFill>
                <a:effectLst/>
                <a:highlight>
                  <a:srgbClr val="FFFFFF"/>
                </a:highlight>
                <a:latin typeface="ui-sans-serif"/>
              </a:rPr>
              <a:t>"التطور التكنولوجي وسلامة الأغذية: نحو مستقبل غذائي آمن"</a:t>
            </a:r>
            <a:br>
              <a:rPr lang="ar-SY" b="0" i="0" dirty="0">
                <a:solidFill>
                  <a:srgbClr val="0D0D0D"/>
                </a:solidFill>
                <a:effectLst/>
                <a:highlight>
                  <a:srgbClr val="FFFFFF"/>
                </a:highlight>
                <a:latin typeface="ui-sans-serif"/>
              </a:rPr>
            </a:br>
            <a:endParaRPr lang="en-US" dirty="0"/>
          </a:p>
        </p:txBody>
      </p:sp>
      <p:sp>
        <p:nvSpPr>
          <p:cNvPr id="3" name="Subtitle 2">
            <a:extLst>
              <a:ext uri="{FF2B5EF4-FFF2-40B4-BE49-F238E27FC236}">
                <a16:creationId xmlns:a16="http://schemas.microsoft.com/office/drawing/2014/main" id="{A9DF726E-55A1-F61D-B3E4-66F2D98D2F6D}"/>
              </a:ext>
            </a:extLst>
          </p:cNvPr>
          <p:cNvSpPr>
            <a:spLocks noGrp="1"/>
          </p:cNvSpPr>
          <p:nvPr>
            <p:ph type="subTitle" idx="1"/>
          </p:nvPr>
        </p:nvSpPr>
        <p:spPr>
          <a:xfrm>
            <a:off x="1524000" y="3602038"/>
            <a:ext cx="9144000" cy="2506932"/>
          </a:xfrm>
        </p:spPr>
        <p:txBody>
          <a:bodyPr>
            <a:normAutofit/>
          </a:bodyPr>
          <a:lstStyle/>
          <a:p>
            <a:r>
              <a:rPr lang="ar-SA" sz="4400" dirty="0"/>
              <a:t>جامعة الخليل</a:t>
            </a:r>
          </a:p>
          <a:p>
            <a:endParaRPr lang="ar-SA" sz="4400" dirty="0"/>
          </a:p>
          <a:p>
            <a:r>
              <a:rPr lang="ar-SA" sz="4400" dirty="0"/>
              <a:t> 2024</a:t>
            </a:r>
            <a:endParaRPr lang="en-US" sz="4400" dirty="0"/>
          </a:p>
        </p:txBody>
      </p:sp>
    </p:spTree>
    <p:extLst>
      <p:ext uri="{BB962C8B-B14F-4D97-AF65-F5344CB8AC3E}">
        <p14:creationId xmlns:p14="http://schemas.microsoft.com/office/powerpoint/2010/main" val="3657820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2">
            <a:extLst>
              <a:ext uri="{FF2B5EF4-FFF2-40B4-BE49-F238E27FC236}">
                <a16:creationId xmlns:a16="http://schemas.microsoft.com/office/drawing/2014/main" id="{42B86286-2E4B-F4A3-6B11-70B44A4EFA8E}"/>
              </a:ext>
            </a:extLst>
          </p:cNvPr>
          <p:cNvGraphicFramePr/>
          <p:nvPr>
            <p:extLst>
              <p:ext uri="{D42A27DB-BD31-4B8C-83A1-F6EECF244321}">
                <p14:modId xmlns:p14="http://schemas.microsoft.com/office/powerpoint/2010/main" val="2104056648"/>
              </p:ext>
            </p:extLst>
          </p:nvPr>
        </p:nvGraphicFramePr>
        <p:xfrm>
          <a:off x="1332690" y="797307"/>
          <a:ext cx="9066178" cy="5817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8967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0AD2-C07C-6186-5152-8067117F521A}"/>
              </a:ext>
            </a:extLst>
          </p:cNvPr>
          <p:cNvSpPr>
            <a:spLocks noGrp="1"/>
          </p:cNvSpPr>
          <p:nvPr>
            <p:ph type="title"/>
          </p:nvPr>
        </p:nvSpPr>
        <p:spPr/>
        <p:txBody>
          <a:bodyPr/>
          <a:lstStyle/>
          <a:p>
            <a:pPr algn="r" rtl="1"/>
            <a:r>
              <a:rPr lang="ar-SA" dirty="0"/>
              <a:t>أنواع الكواشف المستخدمة في التغليف الذكي </a:t>
            </a:r>
            <a:endParaRPr lang="en-US" dirty="0"/>
          </a:p>
        </p:txBody>
      </p:sp>
      <p:graphicFrame>
        <p:nvGraphicFramePr>
          <p:cNvPr id="7" name="رسم تخطيطي 3">
            <a:extLst>
              <a:ext uri="{FF2B5EF4-FFF2-40B4-BE49-F238E27FC236}">
                <a16:creationId xmlns:a16="http://schemas.microsoft.com/office/drawing/2014/main" id="{3DD0CE50-4703-B6E2-438B-78FD8E7497D2}"/>
              </a:ext>
            </a:extLst>
          </p:cNvPr>
          <p:cNvGraphicFramePr/>
          <p:nvPr>
            <p:extLst>
              <p:ext uri="{D42A27DB-BD31-4B8C-83A1-F6EECF244321}">
                <p14:modId xmlns:p14="http://schemas.microsoft.com/office/powerpoint/2010/main" val="210993320"/>
              </p:ext>
            </p:extLst>
          </p:nvPr>
        </p:nvGraphicFramePr>
        <p:xfrm>
          <a:off x="1050793" y="1974823"/>
          <a:ext cx="9545664" cy="4756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6520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70DA73-A6F2-E4CF-BCB6-4A899235B0F3}"/>
              </a:ext>
            </a:extLst>
          </p:cNvPr>
          <p:cNvSpPr>
            <a:spLocks noGrp="1"/>
          </p:cNvSpPr>
          <p:nvPr>
            <p:ph idx="1"/>
          </p:nvPr>
        </p:nvSpPr>
        <p:spPr>
          <a:xfrm>
            <a:off x="838200" y="535021"/>
            <a:ext cx="10515600" cy="3521413"/>
          </a:xfrm>
        </p:spPr>
        <p:txBody>
          <a:bodyPr/>
          <a:lstStyle/>
          <a:p>
            <a:pPr algn="r" rtl="1"/>
            <a:r>
              <a:rPr lang="ar-SA" sz="3600" b="1" dirty="0"/>
              <a:t>كاشف ومستشعرات الحرارة  </a:t>
            </a:r>
          </a:p>
          <a:p>
            <a:pPr marL="0" indent="0" algn="r" rtl="1">
              <a:buNone/>
            </a:pPr>
            <a:endParaRPr lang="en-US" dirty="0"/>
          </a:p>
        </p:txBody>
      </p:sp>
      <p:sp>
        <p:nvSpPr>
          <p:cNvPr id="4" name="معين 3">
            <a:extLst>
              <a:ext uri="{FF2B5EF4-FFF2-40B4-BE49-F238E27FC236}">
                <a16:creationId xmlns:a16="http://schemas.microsoft.com/office/drawing/2014/main" id="{95757560-5B48-EC91-4D06-FFFF65CDAFCA}"/>
              </a:ext>
            </a:extLst>
          </p:cNvPr>
          <p:cNvSpPr/>
          <p:nvPr/>
        </p:nvSpPr>
        <p:spPr>
          <a:xfrm>
            <a:off x="1791625" y="1500717"/>
            <a:ext cx="2109027" cy="1985964"/>
          </a:xfrm>
          <a:prstGeom prst="diamond">
            <a:avLst/>
          </a:prstGeom>
          <a:solidFill>
            <a:schemeClr val="bg1"/>
          </a:solidFill>
          <a:ln>
            <a:solidFill>
              <a:srgbClr val="FFC000"/>
            </a:solidFill>
          </a:ln>
          <a:effectLst>
            <a:glow rad="139700">
              <a:schemeClr val="accent2">
                <a:satMod val="175000"/>
                <a:alpha val="40000"/>
              </a:schemeClr>
            </a:glow>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dirty="0">
                <a:solidFill>
                  <a:schemeClr val="tx1"/>
                </a:solidFill>
              </a:rPr>
              <a:t>Critical TI</a:t>
            </a:r>
            <a:endParaRPr lang="en-US" b="1" dirty="0">
              <a:solidFill>
                <a:schemeClr val="tx1"/>
              </a:solidFill>
            </a:endParaRPr>
          </a:p>
        </p:txBody>
      </p:sp>
      <p:sp>
        <p:nvSpPr>
          <p:cNvPr id="5" name="معين 4">
            <a:extLst>
              <a:ext uri="{FF2B5EF4-FFF2-40B4-BE49-F238E27FC236}">
                <a16:creationId xmlns:a16="http://schemas.microsoft.com/office/drawing/2014/main" id="{0C9B9E32-BDFD-67AE-D946-C753CE27FBA9}"/>
              </a:ext>
            </a:extLst>
          </p:cNvPr>
          <p:cNvSpPr/>
          <p:nvPr/>
        </p:nvSpPr>
        <p:spPr>
          <a:xfrm>
            <a:off x="4854077" y="1500717"/>
            <a:ext cx="2217906" cy="1985964"/>
          </a:xfrm>
          <a:prstGeom prst="diamond">
            <a:avLst/>
          </a:prstGeom>
          <a:solidFill>
            <a:schemeClr val="bg1"/>
          </a:solidFill>
          <a:ln>
            <a:solidFill>
              <a:srgbClr val="FFC000"/>
            </a:solidFill>
          </a:ln>
          <a:effectLst>
            <a:glow rad="139700">
              <a:schemeClr val="accent2">
                <a:satMod val="175000"/>
                <a:alpha val="40000"/>
              </a:schemeClr>
            </a:glow>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dirty="0">
                <a:solidFill>
                  <a:schemeClr val="tx1"/>
                </a:solidFill>
              </a:rPr>
              <a:t>Partial history TI</a:t>
            </a:r>
            <a:endParaRPr lang="en-US" b="1" dirty="0">
              <a:solidFill>
                <a:schemeClr val="tx1"/>
              </a:solidFill>
            </a:endParaRPr>
          </a:p>
        </p:txBody>
      </p:sp>
      <p:sp>
        <p:nvSpPr>
          <p:cNvPr id="6" name="معين 5">
            <a:extLst>
              <a:ext uri="{FF2B5EF4-FFF2-40B4-BE49-F238E27FC236}">
                <a16:creationId xmlns:a16="http://schemas.microsoft.com/office/drawing/2014/main" id="{986E8042-61D8-AAB9-1B56-FC36E932071C}"/>
              </a:ext>
            </a:extLst>
          </p:cNvPr>
          <p:cNvSpPr/>
          <p:nvPr/>
        </p:nvSpPr>
        <p:spPr>
          <a:xfrm>
            <a:off x="7976757" y="1500717"/>
            <a:ext cx="2109027" cy="1985964"/>
          </a:xfrm>
          <a:prstGeom prst="diamond">
            <a:avLst/>
          </a:prstGeom>
          <a:solidFill>
            <a:schemeClr val="bg1"/>
          </a:solidFill>
          <a:ln>
            <a:solidFill>
              <a:srgbClr val="FFC000"/>
            </a:solidFill>
          </a:ln>
          <a:effectLst>
            <a:glow rad="139700">
              <a:schemeClr val="accent2">
                <a:satMod val="175000"/>
                <a:alpha val="40000"/>
              </a:schemeClr>
            </a:glow>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dirty="0">
                <a:solidFill>
                  <a:schemeClr val="tx1"/>
                </a:solidFill>
              </a:rPr>
              <a:t>Full history TI</a:t>
            </a:r>
            <a:endParaRPr lang="en-US" b="1" dirty="0">
              <a:solidFill>
                <a:schemeClr val="tx1"/>
              </a:solidFill>
            </a:endParaRPr>
          </a:p>
        </p:txBody>
      </p:sp>
      <p:pic>
        <p:nvPicPr>
          <p:cNvPr id="7" name="صورة 3">
            <a:extLst>
              <a:ext uri="{FF2B5EF4-FFF2-40B4-BE49-F238E27FC236}">
                <a16:creationId xmlns:a16="http://schemas.microsoft.com/office/drawing/2014/main" id="{27C4D3E6-3F5D-08BC-B844-6E5D1B36FF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931" y="4056434"/>
            <a:ext cx="2752147" cy="2626206"/>
          </a:xfrm>
          <a:prstGeom prst="rect">
            <a:avLst/>
          </a:prstGeom>
        </p:spPr>
      </p:pic>
      <p:pic>
        <p:nvPicPr>
          <p:cNvPr id="8" name="صورة 2">
            <a:extLst>
              <a:ext uri="{FF2B5EF4-FFF2-40B4-BE49-F238E27FC236}">
                <a16:creationId xmlns:a16="http://schemas.microsoft.com/office/drawing/2014/main" id="{8DF31F6F-50C6-7B7E-6D7D-DE103176C4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2678" y="4377875"/>
            <a:ext cx="3445867" cy="1886612"/>
          </a:xfrm>
          <a:prstGeom prst="rect">
            <a:avLst/>
          </a:prstGeom>
        </p:spPr>
      </p:pic>
      <p:pic>
        <p:nvPicPr>
          <p:cNvPr id="9" name="Picture 8" descr="Time temperature indicator to ensure safe food delivery - Caviar Star">
            <a:extLst>
              <a:ext uri="{FF2B5EF4-FFF2-40B4-BE49-F238E27FC236}">
                <a16:creationId xmlns:a16="http://schemas.microsoft.com/office/drawing/2014/main" id="{B14B7E7E-3EF5-F972-67F6-18D005843E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1983" y="3611155"/>
            <a:ext cx="4305480" cy="3246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078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ch smart packaging technologies are readily available in 2018'">
            <a:extLst>
              <a:ext uri="{FF2B5EF4-FFF2-40B4-BE49-F238E27FC236}">
                <a16:creationId xmlns:a16="http://schemas.microsoft.com/office/drawing/2014/main" id="{F63427DF-4333-A13A-F860-68488AFC74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259" y="428102"/>
            <a:ext cx="5290870" cy="28598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ime Temperature Indicator Labels Market Size, Share, CAGR &amp; Forecast  Report for 2022-2030 - FMIBlog">
            <a:extLst>
              <a:ext uri="{FF2B5EF4-FFF2-40B4-BE49-F238E27FC236}">
                <a16:creationId xmlns:a16="http://schemas.microsoft.com/office/drawing/2014/main" id="{A45349D3-1E08-548D-04E6-C923005B2C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065" y="3287949"/>
            <a:ext cx="7620000" cy="33423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onverter claims TTI breakthrough | Labels &amp; Labeling">
            <a:extLst>
              <a:ext uri="{FF2B5EF4-FFF2-40B4-BE49-F238E27FC236}">
                <a16:creationId xmlns:a16="http://schemas.microsoft.com/office/drawing/2014/main" id="{B703EDD3-EE10-F54A-05F0-0BE64C479D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2935" y="0"/>
            <a:ext cx="6477000" cy="3342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491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58A1D8-0014-12DC-17ED-A5818DC289C5}"/>
              </a:ext>
            </a:extLst>
          </p:cNvPr>
          <p:cNvSpPr>
            <a:spLocks noGrp="1"/>
          </p:cNvSpPr>
          <p:nvPr>
            <p:ph idx="1"/>
          </p:nvPr>
        </p:nvSpPr>
        <p:spPr>
          <a:xfrm>
            <a:off x="972766" y="593387"/>
            <a:ext cx="10381033" cy="5282119"/>
          </a:xfrm>
        </p:spPr>
        <p:txBody>
          <a:bodyPr>
            <a:normAutofit/>
          </a:bodyPr>
          <a:lstStyle/>
          <a:p>
            <a:pPr marL="0" indent="0" algn="r" rtl="1">
              <a:buNone/>
            </a:pPr>
            <a:r>
              <a:rPr lang="ar-SA" b="1" dirty="0"/>
              <a:t>كواشف ومستشعرات الغازات</a:t>
            </a:r>
          </a:p>
          <a:p>
            <a:pPr algn="r" rtl="1"/>
            <a:endParaRPr lang="ar-SA" dirty="0"/>
          </a:p>
          <a:p>
            <a:pPr marL="0" indent="0" algn="r" rtl="1">
              <a:buNone/>
            </a:pPr>
            <a:r>
              <a:rPr lang="ar-SA" b="1" dirty="0"/>
              <a:t>1- كاشف </a:t>
            </a:r>
            <a:r>
              <a:rPr lang="en-US" b="1" dirty="0"/>
              <a:t>H2S</a:t>
            </a:r>
          </a:p>
          <a:p>
            <a:pPr marL="0" indent="0" algn="r" rtl="1">
              <a:buNone/>
            </a:pPr>
            <a:r>
              <a:rPr lang="ar-SA" dirty="0"/>
              <a:t>لمراقبة جودة اللحوم والدواجن والكشف عن النمو الميكروبي</a:t>
            </a:r>
          </a:p>
          <a:p>
            <a:pPr marL="0" indent="0" algn="r" rtl="1">
              <a:buNone/>
            </a:pPr>
            <a:endParaRPr lang="ar-SA" dirty="0"/>
          </a:p>
          <a:p>
            <a:pPr marL="0" indent="0" algn="r" rtl="1">
              <a:buNone/>
            </a:pPr>
            <a:r>
              <a:rPr lang="ar-SA" b="1" dirty="0"/>
              <a:t>2- كاشف الاكسجين </a:t>
            </a:r>
          </a:p>
          <a:p>
            <a:pPr marL="0" indent="0" algn="r" rtl="1">
              <a:buNone/>
            </a:pPr>
            <a:r>
              <a:rPr lang="ar-SA" dirty="0"/>
              <a:t>تستخدم للكشف عن وجود الاكسجين في الاغلفة التي يتم تفريغها من الغازات وخصوصا الاكسجين  </a:t>
            </a:r>
          </a:p>
          <a:p>
            <a:pPr marL="0" indent="0" algn="r" rtl="1">
              <a:buNone/>
            </a:pPr>
            <a:endParaRPr lang="ar-SA" dirty="0"/>
          </a:p>
        </p:txBody>
      </p:sp>
    </p:spTree>
    <p:extLst>
      <p:ext uri="{BB962C8B-B14F-4D97-AF65-F5344CB8AC3E}">
        <p14:creationId xmlns:p14="http://schemas.microsoft.com/office/powerpoint/2010/main" val="1701485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5">
            <a:extLst>
              <a:ext uri="{FF2B5EF4-FFF2-40B4-BE49-F238E27FC236}">
                <a16:creationId xmlns:a16="http://schemas.microsoft.com/office/drawing/2014/main" id="{363F69E7-33EE-4D57-9C1A-9E1D82CC771D}"/>
              </a:ext>
            </a:extLst>
          </p:cNvPr>
          <p:cNvGraphicFramePr/>
          <p:nvPr>
            <p:extLst>
              <p:ext uri="{D42A27DB-BD31-4B8C-83A1-F6EECF244321}">
                <p14:modId xmlns:p14="http://schemas.microsoft.com/office/powerpoint/2010/main" val="404428368"/>
              </p:ext>
            </p:extLst>
          </p:nvPr>
        </p:nvGraphicFramePr>
        <p:xfrm>
          <a:off x="554475" y="437744"/>
          <a:ext cx="10836613" cy="3920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Vira | Smart packaging - investigation of time-temperature sensors in smart  packaging">
            <a:extLst>
              <a:ext uri="{FF2B5EF4-FFF2-40B4-BE49-F238E27FC236}">
                <a16:creationId xmlns:a16="http://schemas.microsoft.com/office/drawing/2014/main" id="{53C076C8-9D8C-0758-6CBA-FDCFAE4C01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003" y="3693163"/>
            <a:ext cx="5069300" cy="301048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oods | Free Full-Text | Quality and Shelf-Life Evaluation of Fresh Beef  Stored in Smart Packaging">
            <a:extLst>
              <a:ext uri="{FF2B5EF4-FFF2-40B4-BE49-F238E27FC236}">
                <a16:creationId xmlns:a16="http://schemas.microsoft.com/office/drawing/2014/main" id="{E1DBCAA2-FE14-9399-0C10-5559AC0256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6247" y="3185809"/>
            <a:ext cx="523875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730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722AC-EA0A-ECD5-CAE2-A2FC71392E14}"/>
              </a:ext>
            </a:extLst>
          </p:cNvPr>
          <p:cNvSpPr>
            <a:spLocks noGrp="1"/>
          </p:cNvSpPr>
          <p:nvPr>
            <p:ph type="title"/>
          </p:nvPr>
        </p:nvSpPr>
        <p:spPr/>
        <p:txBody>
          <a:bodyPr/>
          <a:lstStyle/>
          <a:p>
            <a:pPr algn="ctr"/>
            <a:r>
              <a:rPr lang="en-US" b="1" dirty="0"/>
              <a:t>RFID </a:t>
            </a:r>
            <a:r>
              <a:rPr lang="ar-SA" b="1" dirty="0"/>
              <a:t>2- تتبع المنتجات من خلال</a:t>
            </a:r>
            <a:r>
              <a:rPr lang="en-US" b="1" dirty="0"/>
              <a:t> </a:t>
            </a:r>
          </a:p>
        </p:txBody>
      </p:sp>
      <p:sp>
        <p:nvSpPr>
          <p:cNvPr id="3" name="Content Placeholder 2">
            <a:extLst>
              <a:ext uri="{FF2B5EF4-FFF2-40B4-BE49-F238E27FC236}">
                <a16:creationId xmlns:a16="http://schemas.microsoft.com/office/drawing/2014/main" id="{F93A300A-E72B-3BC0-DCE0-6BD7B0B2D7DB}"/>
              </a:ext>
            </a:extLst>
          </p:cNvPr>
          <p:cNvSpPr>
            <a:spLocks noGrp="1"/>
          </p:cNvSpPr>
          <p:nvPr>
            <p:ph idx="1"/>
          </p:nvPr>
        </p:nvSpPr>
        <p:spPr>
          <a:xfrm>
            <a:off x="321013" y="1825625"/>
            <a:ext cx="11032787" cy="2914650"/>
          </a:xfrm>
        </p:spPr>
        <p:txBody>
          <a:bodyPr>
            <a:normAutofit fontScale="92500" lnSpcReduction="10000"/>
          </a:bodyPr>
          <a:lstStyle/>
          <a:p>
            <a:pPr algn="r" rtl="1"/>
            <a:r>
              <a:rPr lang="ar-SA" sz="3200" dirty="0"/>
              <a:t>وهي تقنية تتيح إمكانية تتبع المنتجات الغذائية في الأسواق من خلال جمع المعلومات عن المنتج وتخزينها وارسالها الى المصنع وذلك باستخدام رقائق تعمل بموجات الراديو. </a:t>
            </a:r>
            <a:br>
              <a:rPr lang="ar-SA" sz="3200" dirty="0"/>
            </a:br>
            <a:r>
              <a:rPr lang="ar-SA" sz="3200" dirty="0"/>
              <a:t>- وتساعد أيضا في: </a:t>
            </a:r>
          </a:p>
          <a:p>
            <a:pPr algn="r" rtl="1"/>
            <a:r>
              <a:rPr lang="ar-SA" sz="3200" dirty="0"/>
              <a:t>إدارة المخزون </a:t>
            </a:r>
          </a:p>
          <a:p>
            <a:pPr algn="r" rtl="1"/>
            <a:r>
              <a:rPr lang="ar-SA" sz="3200" dirty="0"/>
              <a:t>الكشف عن ظروف التخزين </a:t>
            </a:r>
          </a:p>
          <a:p>
            <a:pPr algn="r" rtl="1"/>
            <a:r>
              <a:rPr lang="ar-SA" sz="3200" dirty="0"/>
              <a:t>الكشف عن جودة المنتج </a:t>
            </a:r>
          </a:p>
          <a:p>
            <a:pPr algn="r" rtl="1"/>
            <a:endParaRPr lang="en-US" dirty="0"/>
          </a:p>
        </p:txBody>
      </p:sp>
      <p:pic>
        <p:nvPicPr>
          <p:cNvPr id="5122" name="Picture 2" descr="1. Smart packaging based on RFID technology for food quality control. |  Download Scientific Diagram">
            <a:extLst>
              <a:ext uri="{FF2B5EF4-FFF2-40B4-BE49-F238E27FC236}">
                <a16:creationId xmlns:a16="http://schemas.microsoft.com/office/drawing/2014/main" id="{1DC7791A-9D56-FA20-4930-5E55DA9C4C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50" y="3578225"/>
            <a:ext cx="7648778" cy="29146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FID For Food Industry‬‏">
            <a:extLst>
              <a:ext uri="{FF2B5EF4-FFF2-40B4-BE49-F238E27FC236}">
                <a16:creationId xmlns:a16="http://schemas.microsoft.com/office/drawing/2014/main" id="{3D8620E3-7D06-70EA-B766-68F3C4F4B7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2861" y="4909529"/>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274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2D123-E47D-C35F-A2B0-7BCC5C88552C}"/>
              </a:ext>
            </a:extLst>
          </p:cNvPr>
          <p:cNvSpPr>
            <a:spLocks noGrp="1"/>
          </p:cNvSpPr>
          <p:nvPr>
            <p:ph type="title"/>
          </p:nvPr>
        </p:nvSpPr>
        <p:spPr/>
        <p:txBody>
          <a:bodyPr/>
          <a:lstStyle/>
          <a:p>
            <a:pPr algn="ctr"/>
            <a:r>
              <a:rPr lang="en-US" b="1" dirty="0" err="1"/>
              <a:t>Blockchain</a:t>
            </a:r>
            <a:r>
              <a:rPr lang="en-US" b="1" dirty="0"/>
              <a:t> </a:t>
            </a:r>
            <a:r>
              <a:rPr lang="ar-SA" b="1" dirty="0"/>
              <a:t>3- تكنولوجيا</a:t>
            </a:r>
            <a:br>
              <a:rPr lang="en-US" b="1" dirty="0"/>
            </a:br>
            <a:endParaRPr lang="en-US" b="1" dirty="0"/>
          </a:p>
        </p:txBody>
      </p:sp>
      <p:sp>
        <p:nvSpPr>
          <p:cNvPr id="3" name="Content Placeholder 2">
            <a:extLst>
              <a:ext uri="{FF2B5EF4-FFF2-40B4-BE49-F238E27FC236}">
                <a16:creationId xmlns:a16="http://schemas.microsoft.com/office/drawing/2014/main" id="{B7C02353-D79E-71E2-5984-11C7FDCD7B12}"/>
              </a:ext>
            </a:extLst>
          </p:cNvPr>
          <p:cNvSpPr>
            <a:spLocks noGrp="1"/>
          </p:cNvSpPr>
          <p:nvPr>
            <p:ph idx="1"/>
          </p:nvPr>
        </p:nvSpPr>
        <p:spPr/>
        <p:txBody>
          <a:bodyPr>
            <a:normAutofit/>
          </a:bodyPr>
          <a:lstStyle/>
          <a:p>
            <a:pPr marL="0" indent="0" algn="r" rtl="1">
              <a:buNone/>
            </a:pPr>
            <a:r>
              <a:rPr lang="ar-SY" sz="3200" dirty="0"/>
              <a:t>شفافية سلسلة التوريد:</a:t>
            </a:r>
          </a:p>
          <a:p>
            <a:pPr algn="r" rtl="1"/>
            <a:r>
              <a:rPr lang="ar-SY" sz="3200" dirty="0"/>
              <a:t>استخدام تقنية </a:t>
            </a:r>
            <a:r>
              <a:rPr lang="ar-SY" sz="3200" dirty="0" err="1"/>
              <a:t>البلوكشين</a:t>
            </a:r>
            <a:r>
              <a:rPr lang="ar-SY" sz="3200" dirty="0"/>
              <a:t> لتتبع مسار المنتجات الغذائية من المزرعة إلى الطاولة، مما يزيد من الشفافية والثقة بين المستهلكين.</a:t>
            </a:r>
            <a:endParaRPr lang="ar-SA" sz="3200" dirty="0"/>
          </a:p>
          <a:p>
            <a:pPr marL="0" indent="0" algn="r" rtl="1">
              <a:buNone/>
            </a:pPr>
            <a:endParaRPr lang="ar-SY" sz="3200" dirty="0"/>
          </a:p>
          <a:p>
            <a:pPr marL="0" indent="0" algn="r" rtl="1">
              <a:buNone/>
            </a:pPr>
            <a:r>
              <a:rPr lang="ar-SY" sz="3200" dirty="0"/>
              <a:t>ضمان الجودة:</a:t>
            </a:r>
          </a:p>
          <a:p>
            <a:pPr algn="r" rtl="1"/>
            <a:r>
              <a:rPr lang="ar-SY" sz="3200" dirty="0"/>
              <a:t>يساعد في التحقق من صحة المنتجات والممارسات الزراعية، ويمنع التزوير والتلاعب في المعلومات.</a:t>
            </a:r>
            <a:endParaRPr lang="en-US" sz="3200" dirty="0"/>
          </a:p>
        </p:txBody>
      </p:sp>
    </p:spTree>
    <p:extLst>
      <p:ext uri="{BB962C8B-B14F-4D97-AF65-F5344CB8AC3E}">
        <p14:creationId xmlns:p14="http://schemas.microsoft.com/office/powerpoint/2010/main" val="1097282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554C8-E9BB-D557-437A-6EB0426AC60D}"/>
              </a:ext>
            </a:extLst>
          </p:cNvPr>
          <p:cNvSpPr>
            <a:spLocks noGrp="1"/>
          </p:cNvSpPr>
          <p:nvPr>
            <p:ph type="title"/>
          </p:nvPr>
        </p:nvSpPr>
        <p:spPr/>
        <p:txBody>
          <a:bodyPr/>
          <a:lstStyle/>
          <a:p>
            <a:pPr algn="r" rtl="1"/>
            <a:r>
              <a:rPr lang="ar-SA" b="1" dirty="0"/>
              <a:t>4- سلامة الأغذية والكشف عن الملوثات من خلال التطبيقات النانوية </a:t>
            </a:r>
            <a:endParaRPr lang="en-US" b="1" dirty="0"/>
          </a:p>
        </p:txBody>
      </p:sp>
      <p:sp>
        <p:nvSpPr>
          <p:cNvPr id="3" name="Content Placeholder 2">
            <a:extLst>
              <a:ext uri="{FF2B5EF4-FFF2-40B4-BE49-F238E27FC236}">
                <a16:creationId xmlns:a16="http://schemas.microsoft.com/office/drawing/2014/main" id="{594A1CF0-4316-CD98-6DDA-AC1D2B5FC216}"/>
              </a:ext>
            </a:extLst>
          </p:cNvPr>
          <p:cNvSpPr>
            <a:spLocks noGrp="1"/>
          </p:cNvSpPr>
          <p:nvPr>
            <p:ph idx="1"/>
          </p:nvPr>
        </p:nvSpPr>
        <p:spPr/>
        <p:txBody>
          <a:bodyPr>
            <a:normAutofit/>
          </a:bodyPr>
          <a:lstStyle/>
          <a:p>
            <a:pPr algn="r" rtl="1"/>
            <a:r>
              <a:rPr lang="ar-SY" sz="3200" dirty="0"/>
              <a:t>أجهزة الاستشعار النانوية: تستخدم للكشف عن وجود الميكروبات أو الملوثات الكيميائية في الأغذية. هذه الأجهزة يمكن أن تكتشف الملوثات بدقة عالية وفي وقت قصير، مما يساعد في ضمان سلامة المنتجات الغذائية.</a:t>
            </a:r>
            <a:endParaRPr lang="en-US" sz="3200" dirty="0"/>
          </a:p>
          <a:p>
            <a:pPr algn="r" rtl="1"/>
            <a:endParaRPr lang="ar-SY" sz="3200" dirty="0"/>
          </a:p>
          <a:p>
            <a:pPr algn="r" rtl="1"/>
            <a:r>
              <a:rPr lang="ar-SY" sz="3200" dirty="0"/>
              <a:t>تقنيات التعقيم النانوية: مواد نانوية مضادة للبكتيريا والفيروسات يمكن استخدامها لتعقيم الأسطح والمعدات المستخدمة في تصنيع الأغذية.</a:t>
            </a:r>
            <a:endParaRPr lang="en-US" sz="3200" dirty="0"/>
          </a:p>
        </p:txBody>
      </p:sp>
    </p:spTree>
    <p:extLst>
      <p:ext uri="{BB962C8B-B14F-4D97-AF65-F5344CB8AC3E}">
        <p14:creationId xmlns:p14="http://schemas.microsoft.com/office/powerpoint/2010/main" val="1429225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5C735-DA99-36FD-4F55-84811AE28DAC}"/>
              </a:ext>
            </a:extLst>
          </p:cNvPr>
          <p:cNvSpPr>
            <a:spLocks noGrp="1"/>
          </p:cNvSpPr>
          <p:nvPr>
            <p:ph type="title"/>
          </p:nvPr>
        </p:nvSpPr>
        <p:spPr/>
        <p:txBody>
          <a:bodyPr/>
          <a:lstStyle/>
          <a:p>
            <a:pPr algn="r" rtl="1"/>
            <a:r>
              <a:rPr lang="ar-SA" b="1" dirty="0"/>
              <a:t>أجهزة الاستشعار النانوية </a:t>
            </a:r>
            <a:r>
              <a:rPr lang="en-US" b="1" dirty="0"/>
              <a:t>Nanoparticles sensors </a:t>
            </a:r>
          </a:p>
        </p:txBody>
      </p:sp>
      <p:sp>
        <p:nvSpPr>
          <p:cNvPr id="3" name="Content Placeholder 2">
            <a:extLst>
              <a:ext uri="{FF2B5EF4-FFF2-40B4-BE49-F238E27FC236}">
                <a16:creationId xmlns:a16="http://schemas.microsoft.com/office/drawing/2014/main" id="{AB2B088D-FEFE-9EF9-F836-69A77B6AFA62}"/>
              </a:ext>
            </a:extLst>
          </p:cNvPr>
          <p:cNvSpPr>
            <a:spLocks noGrp="1"/>
          </p:cNvSpPr>
          <p:nvPr>
            <p:ph idx="1"/>
          </p:nvPr>
        </p:nvSpPr>
        <p:spPr/>
        <p:txBody>
          <a:bodyPr>
            <a:noAutofit/>
          </a:bodyPr>
          <a:lstStyle/>
          <a:p>
            <a:pPr marL="0" indent="0" algn="r" rtl="1">
              <a:buNone/>
            </a:pPr>
            <a:r>
              <a:rPr lang="ar-SA" sz="3200" dirty="0"/>
              <a:t>أ</a:t>
            </a:r>
            <a:r>
              <a:rPr lang="ar-SY" sz="3200" dirty="0"/>
              <a:t>جهزة الاستشعار الكيميائية:</a:t>
            </a:r>
          </a:p>
          <a:p>
            <a:pPr algn="r" rtl="1"/>
            <a:r>
              <a:rPr lang="ar-SY" sz="3200" dirty="0"/>
              <a:t>للكشف عن وجود المبيدات الحشرية في الفواكه والخضروات.</a:t>
            </a:r>
            <a:endParaRPr lang="ar-SA" sz="3200" dirty="0"/>
          </a:p>
          <a:p>
            <a:pPr algn="r" rtl="1"/>
            <a:endParaRPr lang="ar-SA" sz="3200" dirty="0"/>
          </a:p>
          <a:p>
            <a:pPr marL="0" indent="0" algn="r" rtl="1">
              <a:buNone/>
            </a:pPr>
            <a:r>
              <a:rPr lang="ar-SY" sz="3200" dirty="0"/>
              <a:t>أجهزة الاستشعار البيولوجية</a:t>
            </a:r>
            <a:r>
              <a:rPr lang="ar-SA" sz="3200" dirty="0"/>
              <a:t> </a:t>
            </a:r>
            <a:r>
              <a:rPr lang="en-US" sz="3200" dirty="0"/>
              <a:t>Biosensors </a:t>
            </a:r>
          </a:p>
          <a:p>
            <a:pPr algn="r" rtl="1"/>
            <a:r>
              <a:rPr lang="ar-SY" sz="3200" b="0" i="0" dirty="0" err="1">
                <a:solidFill>
                  <a:srgbClr val="0D0D0D"/>
                </a:solidFill>
                <a:effectLst/>
                <a:highlight>
                  <a:srgbClr val="FFFFFF"/>
                </a:highlight>
                <a:latin typeface="ui-sans-serif"/>
              </a:rPr>
              <a:t>بيوسنسور</a:t>
            </a:r>
            <a:r>
              <a:rPr lang="ar-SY" sz="3200" b="0" i="0" dirty="0">
                <a:solidFill>
                  <a:srgbClr val="0D0D0D"/>
                </a:solidFill>
                <a:effectLst/>
                <a:highlight>
                  <a:srgbClr val="FFFFFF"/>
                </a:highlight>
                <a:latin typeface="ui-sans-serif"/>
              </a:rPr>
              <a:t> يحتوي على جزيئات نانوية ذهبية مغطاة بأجسام مضادة يمكنها التعرف على وجود بكتيريا السالمونيلا في منتجات اللحوم.</a:t>
            </a:r>
            <a:endParaRPr lang="ar-SA" sz="3200" b="0" i="0" dirty="0">
              <a:solidFill>
                <a:srgbClr val="0D0D0D"/>
              </a:solidFill>
              <a:effectLst/>
              <a:highlight>
                <a:srgbClr val="FFFFFF"/>
              </a:highlight>
              <a:latin typeface="ui-sans-serif"/>
            </a:endParaRPr>
          </a:p>
          <a:p>
            <a:pPr algn="r" rtl="1"/>
            <a:endParaRPr lang="ar-SA" sz="3200" b="0" i="0" dirty="0">
              <a:solidFill>
                <a:srgbClr val="0D0D0D"/>
              </a:solidFill>
              <a:effectLst/>
              <a:highlight>
                <a:srgbClr val="FFFFFF"/>
              </a:highlight>
              <a:latin typeface="ui-sans-serif"/>
            </a:endParaRPr>
          </a:p>
          <a:p>
            <a:pPr marL="0" indent="0" algn="r" rtl="1">
              <a:buNone/>
            </a:pPr>
            <a:r>
              <a:rPr lang="ar-SY" sz="3200" dirty="0"/>
              <a:t>أجهزة الاستشعار الفيزيائية:</a:t>
            </a:r>
            <a:endParaRPr lang="ar-SA" sz="3200" dirty="0"/>
          </a:p>
          <a:p>
            <a:pPr algn="r" rtl="1"/>
            <a:r>
              <a:rPr lang="ar-SY" sz="3200" b="0" i="0" dirty="0">
                <a:solidFill>
                  <a:srgbClr val="0D0D0D"/>
                </a:solidFill>
                <a:effectLst/>
                <a:highlight>
                  <a:srgbClr val="FFFFFF"/>
                </a:highlight>
                <a:latin typeface="ui-sans-serif"/>
              </a:rPr>
              <a:t>الكشف عن التغيرات الفيزيائية مثل الحرارة، الضغط، والرطوبة.</a:t>
            </a:r>
            <a:endParaRPr lang="en-US" sz="3200" dirty="0"/>
          </a:p>
        </p:txBody>
      </p:sp>
    </p:spTree>
    <p:extLst>
      <p:ext uri="{BB962C8B-B14F-4D97-AF65-F5344CB8AC3E}">
        <p14:creationId xmlns:p14="http://schemas.microsoft.com/office/powerpoint/2010/main" val="3445221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DE873-BD18-8774-1462-48BD589E64BF}"/>
              </a:ext>
            </a:extLst>
          </p:cNvPr>
          <p:cNvSpPr>
            <a:spLocks noGrp="1"/>
          </p:cNvSpPr>
          <p:nvPr>
            <p:ph type="title"/>
          </p:nvPr>
        </p:nvSpPr>
        <p:spPr/>
        <p:txBody>
          <a:bodyPr/>
          <a:lstStyle/>
          <a:p>
            <a:pPr algn="ctr" rtl="1"/>
            <a:r>
              <a:rPr lang="ar-SA" dirty="0"/>
              <a:t>مقدمة </a:t>
            </a:r>
            <a:endParaRPr lang="en-US" dirty="0"/>
          </a:p>
        </p:txBody>
      </p:sp>
      <p:sp>
        <p:nvSpPr>
          <p:cNvPr id="3" name="Content Placeholder 2">
            <a:extLst>
              <a:ext uri="{FF2B5EF4-FFF2-40B4-BE49-F238E27FC236}">
                <a16:creationId xmlns:a16="http://schemas.microsoft.com/office/drawing/2014/main" id="{2472C7C7-450B-97FD-94FF-782615453C57}"/>
              </a:ext>
            </a:extLst>
          </p:cNvPr>
          <p:cNvSpPr>
            <a:spLocks noGrp="1"/>
          </p:cNvSpPr>
          <p:nvPr>
            <p:ph idx="1"/>
          </p:nvPr>
        </p:nvSpPr>
        <p:spPr>
          <a:xfrm>
            <a:off x="838200" y="1488332"/>
            <a:ext cx="10515600" cy="4873557"/>
          </a:xfrm>
        </p:spPr>
        <p:txBody>
          <a:bodyPr>
            <a:normAutofit/>
          </a:bodyPr>
          <a:lstStyle/>
          <a:p>
            <a:pPr algn="r" rtl="1"/>
            <a:r>
              <a:rPr lang="ar-SA" sz="3200" b="1" dirty="0"/>
              <a:t>تع</a:t>
            </a:r>
            <a:r>
              <a:rPr lang="ar-SY" sz="3200" b="1" dirty="0"/>
              <a:t>ريف سلامة الأغذية: </a:t>
            </a:r>
            <a:r>
              <a:rPr lang="ar-SY" sz="3200" dirty="0"/>
              <a:t>سلامة الأغذية تشير إلى مجموعة من الممارسات التي تضمن أن الطعام المستهلك لا يحتوي على مخاطر صحية، سواء كانت بيولوجية (بكتيريا، فيروسات)، كيميائية (مبيدات، مواد مضافة ضارة)، أو فيزيائية (شظايا زجاج أو معدن). تهدف إلى الوقاية من الأمراض التي قد تنجم عن تناول الطعام الملوث.</a:t>
            </a:r>
          </a:p>
          <a:p>
            <a:pPr algn="r" rtl="1"/>
            <a:endParaRPr lang="ar-SA" sz="3200" dirty="0"/>
          </a:p>
          <a:p>
            <a:pPr algn="r" rtl="1"/>
            <a:r>
              <a:rPr lang="ar-SY" sz="3200" b="1" dirty="0"/>
              <a:t>أهمية تكنولوجيا التصنيع: </a:t>
            </a:r>
            <a:r>
              <a:rPr lang="ar-SY" sz="3200" dirty="0"/>
              <a:t>تكنولوجيا التصنيع تلعب دورًا حيويًا في تحسين معايير سلامة الأغذية من خلال تطوير تقنيات جديدة للكشف عن الملوثات، تحسين عمليات التعقيم، وتوفير حلول مبتكرة للتعبئة والتغليف.</a:t>
            </a:r>
            <a:endParaRPr lang="en-US" sz="3200" dirty="0"/>
          </a:p>
        </p:txBody>
      </p:sp>
    </p:spTree>
    <p:extLst>
      <p:ext uri="{BB962C8B-B14F-4D97-AF65-F5344CB8AC3E}">
        <p14:creationId xmlns:p14="http://schemas.microsoft.com/office/powerpoint/2010/main" val="760896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26399-B295-00FA-654B-6791DDCB3DC4}"/>
              </a:ext>
            </a:extLst>
          </p:cNvPr>
          <p:cNvSpPr>
            <a:spLocks noGrp="1"/>
          </p:cNvSpPr>
          <p:nvPr>
            <p:ph type="title"/>
          </p:nvPr>
        </p:nvSpPr>
        <p:spPr/>
        <p:txBody>
          <a:bodyPr>
            <a:normAutofit/>
          </a:bodyPr>
          <a:lstStyle/>
          <a:p>
            <a:pPr algn="ctr"/>
            <a:r>
              <a:rPr lang="ar-SA" b="1" dirty="0"/>
              <a:t>5- تطور عمليات التصنيع الغذائي </a:t>
            </a:r>
            <a:endParaRPr lang="en-US" b="1" dirty="0"/>
          </a:p>
        </p:txBody>
      </p:sp>
      <p:sp>
        <p:nvSpPr>
          <p:cNvPr id="3" name="Content Placeholder 2">
            <a:extLst>
              <a:ext uri="{FF2B5EF4-FFF2-40B4-BE49-F238E27FC236}">
                <a16:creationId xmlns:a16="http://schemas.microsoft.com/office/drawing/2014/main" id="{2F464E03-F670-3752-6CCE-953F8018D286}"/>
              </a:ext>
            </a:extLst>
          </p:cNvPr>
          <p:cNvSpPr>
            <a:spLocks noGrp="1"/>
          </p:cNvSpPr>
          <p:nvPr>
            <p:ph idx="1"/>
          </p:nvPr>
        </p:nvSpPr>
        <p:spPr/>
        <p:txBody>
          <a:bodyPr>
            <a:normAutofit fontScale="92500" lnSpcReduction="10000"/>
          </a:bodyPr>
          <a:lstStyle/>
          <a:p>
            <a:pPr marL="0" indent="0" algn="r" rtl="1">
              <a:buNone/>
            </a:pPr>
            <a:r>
              <a:rPr lang="ar-SA" dirty="0"/>
              <a:t>1- الطرق الحديثة في الفرز والتصنيف </a:t>
            </a:r>
          </a:p>
          <a:p>
            <a:pPr marL="0" indent="0" algn="r" rtl="1">
              <a:buNone/>
            </a:pPr>
            <a:r>
              <a:rPr lang="ar-SA" dirty="0"/>
              <a:t>استخدام الرؤية الالية </a:t>
            </a:r>
            <a:r>
              <a:rPr lang="en-US" dirty="0"/>
              <a:t>Machine vision </a:t>
            </a:r>
            <a:r>
              <a:rPr lang="ar-SA" dirty="0"/>
              <a:t>، الذكاء الاصطناعي من خلال التعليم العميق والتحليل التنبؤي، الفرز الطيفي </a:t>
            </a:r>
            <a:r>
              <a:rPr lang="en-US" dirty="0"/>
              <a:t>spectral sorting</a:t>
            </a:r>
            <a:r>
              <a:rPr lang="ar-SA" dirty="0"/>
              <a:t>، الفرز بالليزر</a:t>
            </a:r>
            <a:r>
              <a:rPr lang="en-US" dirty="0"/>
              <a:t> laser sorting</a:t>
            </a:r>
          </a:p>
          <a:p>
            <a:pPr marL="0" indent="0" algn="r" rtl="1">
              <a:buNone/>
            </a:pPr>
            <a:endParaRPr lang="en-US" dirty="0"/>
          </a:p>
          <a:p>
            <a:pPr marL="0" indent="0" algn="r" rtl="1">
              <a:buNone/>
            </a:pPr>
            <a:r>
              <a:rPr lang="ar-SA" dirty="0"/>
              <a:t>2- الروبوتات والأتمتة في التصنيع</a:t>
            </a:r>
          </a:p>
          <a:p>
            <a:pPr marL="0" indent="0" algn="r" rtl="1">
              <a:buNone/>
            </a:pPr>
            <a:endParaRPr lang="ar-SA" dirty="0"/>
          </a:p>
          <a:p>
            <a:pPr marL="0" indent="0" algn="r" rtl="1">
              <a:buNone/>
            </a:pPr>
            <a:r>
              <a:rPr lang="ar-SA" dirty="0"/>
              <a:t>3-  تكنولوجيا المعاملات اللاحرارية </a:t>
            </a:r>
            <a:r>
              <a:rPr lang="en-US" dirty="0"/>
              <a:t>Nonthermal Technology </a:t>
            </a:r>
          </a:p>
          <a:p>
            <a:pPr marL="0" indent="0" algn="r" rtl="1">
              <a:buNone/>
            </a:pPr>
            <a:r>
              <a:rPr lang="ar-SA" dirty="0"/>
              <a:t>تكنولوجيا الضغط العالي</a:t>
            </a:r>
            <a:r>
              <a:rPr lang="en-US" dirty="0"/>
              <a:t>High Processing Technology </a:t>
            </a:r>
            <a:r>
              <a:rPr lang="ar-SA" dirty="0"/>
              <a:t>، المعالجة بالنبضات الكهربائية</a:t>
            </a:r>
            <a:r>
              <a:rPr lang="en-US" dirty="0"/>
              <a:t> Pulse Electric Field </a:t>
            </a:r>
            <a:r>
              <a:rPr lang="ar-SA" dirty="0"/>
              <a:t>، المعالجة بالمقاومة الكهربائية </a:t>
            </a:r>
            <a:r>
              <a:rPr lang="en-US" dirty="0"/>
              <a:t>Ohmic Heating</a:t>
            </a:r>
            <a:endParaRPr lang="ar-SA" dirty="0"/>
          </a:p>
        </p:txBody>
      </p:sp>
    </p:spTree>
    <p:extLst>
      <p:ext uri="{BB962C8B-B14F-4D97-AF65-F5344CB8AC3E}">
        <p14:creationId xmlns:p14="http://schemas.microsoft.com/office/powerpoint/2010/main" val="3806207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3CE8B-DDE9-7062-C0E2-1D41838A0615}"/>
              </a:ext>
            </a:extLst>
          </p:cNvPr>
          <p:cNvSpPr>
            <a:spLocks noGrp="1"/>
          </p:cNvSpPr>
          <p:nvPr>
            <p:ph type="title"/>
          </p:nvPr>
        </p:nvSpPr>
        <p:spPr/>
        <p:txBody>
          <a:bodyPr/>
          <a:lstStyle/>
          <a:p>
            <a:pPr algn="ctr"/>
            <a:r>
              <a:rPr lang="ar-SA" b="1" dirty="0"/>
              <a:t>6- </a:t>
            </a:r>
            <a:r>
              <a:rPr lang="ar-SY" b="1" dirty="0"/>
              <a:t>تطبيقات الهواتف الذكية:</a:t>
            </a:r>
            <a:endParaRPr lang="en-US" b="1" dirty="0"/>
          </a:p>
        </p:txBody>
      </p:sp>
      <p:sp>
        <p:nvSpPr>
          <p:cNvPr id="3" name="Content Placeholder 2">
            <a:extLst>
              <a:ext uri="{FF2B5EF4-FFF2-40B4-BE49-F238E27FC236}">
                <a16:creationId xmlns:a16="http://schemas.microsoft.com/office/drawing/2014/main" id="{A74BC1D7-E67F-8020-4D18-DEFCFC927D2B}"/>
              </a:ext>
            </a:extLst>
          </p:cNvPr>
          <p:cNvSpPr>
            <a:spLocks noGrp="1"/>
          </p:cNvSpPr>
          <p:nvPr>
            <p:ph idx="1"/>
          </p:nvPr>
        </p:nvSpPr>
        <p:spPr/>
        <p:txBody>
          <a:bodyPr/>
          <a:lstStyle/>
          <a:p>
            <a:pPr algn="r" rtl="1"/>
            <a:endParaRPr lang="ar-SA" dirty="0"/>
          </a:p>
          <a:p>
            <a:pPr algn="r" rtl="1"/>
            <a:r>
              <a:rPr lang="ar-SY" sz="3200" b="1" dirty="0"/>
              <a:t>التثقيف الغذائي: </a:t>
            </a:r>
            <a:r>
              <a:rPr lang="ar-SY" sz="3200" dirty="0"/>
              <a:t>تطبيقات تساعد المستهلكين على فهم معلومات التغذية والسلامة الغذائية من خلال مسح الرموز الشريطية للمنتجات.</a:t>
            </a:r>
          </a:p>
          <a:p>
            <a:pPr algn="r" rtl="1"/>
            <a:endParaRPr lang="ar-SA" sz="3200" dirty="0"/>
          </a:p>
          <a:p>
            <a:pPr algn="r" rtl="1"/>
            <a:r>
              <a:rPr lang="ar-SY" sz="3200" b="1" dirty="0"/>
              <a:t>الإبلاغ عن المخالفات: </a:t>
            </a:r>
            <a:r>
              <a:rPr lang="ar-SY" sz="3200" dirty="0"/>
              <a:t>منصات تمكن المستهلكين والعاملين في الصناعة الغذائية من الإبلاغ عن حالات تلوث أو مخالفات سلامة غذائية.</a:t>
            </a:r>
            <a:endParaRPr lang="en-US" sz="3200" dirty="0"/>
          </a:p>
        </p:txBody>
      </p:sp>
    </p:spTree>
    <p:extLst>
      <p:ext uri="{BB962C8B-B14F-4D97-AF65-F5344CB8AC3E}">
        <p14:creationId xmlns:p14="http://schemas.microsoft.com/office/powerpoint/2010/main" val="779149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100DE-DEDB-5586-CD94-AD25E4E43701}"/>
              </a:ext>
            </a:extLst>
          </p:cNvPr>
          <p:cNvSpPr>
            <a:spLocks noGrp="1"/>
          </p:cNvSpPr>
          <p:nvPr>
            <p:ph type="title"/>
          </p:nvPr>
        </p:nvSpPr>
        <p:spPr/>
        <p:txBody>
          <a:bodyPr/>
          <a:lstStyle/>
          <a:p>
            <a:pPr algn="ctr"/>
            <a:r>
              <a:rPr lang="ar-SA" b="1" dirty="0"/>
              <a:t>الخلاصة </a:t>
            </a:r>
            <a:endParaRPr lang="en-US" b="1" dirty="0"/>
          </a:p>
        </p:txBody>
      </p:sp>
      <p:sp>
        <p:nvSpPr>
          <p:cNvPr id="3" name="Content Placeholder 2">
            <a:extLst>
              <a:ext uri="{FF2B5EF4-FFF2-40B4-BE49-F238E27FC236}">
                <a16:creationId xmlns:a16="http://schemas.microsoft.com/office/drawing/2014/main" id="{E2C10D6A-7F42-ABF9-F708-C0FD65D2E0F8}"/>
              </a:ext>
            </a:extLst>
          </p:cNvPr>
          <p:cNvSpPr>
            <a:spLocks noGrp="1"/>
          </p:cNvSpPr>
          <p:nvPr>
            <p:ph idx="1"/>
          </p:nvPr>
        </p:nvSpPr>
        <p:spPr/>
        <p:txBody>
          <a:bodyPr>
            <a:normAutofit fontScale="92500" lnSpcReduction="20000"/>
          </a:bodyPr>
          <a:lstStyle/>
          <a:p>
            <a:pPr algn="r" rtl="1"/>
            <a:r>
              <a:rPr lang="ar-SA" sz="3500" b="0" i="0" dirty="0">
                <a:solidFill>
                  <a:srgbClr val="0D0D0D"/>
                </a:solidFill>
                <a:effectLst/>
                <a:highlight>
                  <a:srgbClr val="FFFFFF"/>
                </a:highlight>
                <a:latin typeface="ui-sans-serif"/>
              </a:rPr>
              <a:t>التطور الصناعي في مجال الأغذية ي</a:t>
            </a:r>
            <a:r>
              <a:rPr lang="ar-SY" sz="3500" b="0" i="0" dirty="0">
                <a:solidFill>
                  <a:srgbClr val="0D0D0D"/>
                </a:solidFill>
                <a:effectLst/>
                <a:highlight>
                  <a:srgbClr val="FFFFFF"/>
                </a:highlight>
                <a:latin typeface="ui-sans-serif"/>
              </a:rPr>
              <a:t>قدم حلولًا مبتكرة وفعالة لتحسين سلامة وجودة الأغذية من خلال الكشف المبكر والدقيق عن الملوثات والتغيرات البيئية، </a:t>
            </a:r>
            <a:r>
              <a:rPr lang="ar-SA" sz="3500" dirty="0">
                <a:solidFill>
                  <a:srgbClr val="0D0D0D"/>
                </a:solidFill>
                <a:highlight>
                  <a:srgbClr val="FFFFFF"/>
                </a:highlight>
                <a:latin typeface="ui-sans-serif"/>
              </a:rPr>
              <a:t>و</a:t>
            </a:r>
            <a:r>
              <a:rPr lang="ar-SY" sz="3500" b="0" i="0" dirty="0">
                <a:solidFill>
                  <a:srgbClr val="0D0D0D"/>
                </a:solidFill>
                <a:effectLst/>
                <a:highlight>
                  <a:srgbClr val="FFFFFF"/>
                </a:highlight>
                <a:latin typeface="ui-sans-serif"/>
              </a:rPr>
              <a:t>تساهم هذه التقنية في تقليل المخاطر الصحية وزيادة ثقة المستهلكين في المنتجات الغذائية.</a:t>
            </a:r>
            <a:endParaRPr lang="ar-SA" sz="3500" b="0" i="0" dirty="0">
              <a:solidFill>
                <a:srgbClr val="0D0D0D"/>
              </a:solidFill>
              <a:effectLst/>
              <a:highlight>
                <a:srgbClr val="FFFFFF"/>
              </a:highlight>
              <a:latin typeface="ui-sans-serif"/>
            </a:endParaRPr>
          </a:p>
          <a:p>
            <a:pPr algn="r" rtl="1"/>
            <a:endParaRPr lang="ar-SA" sz="3500" dirty="0">
              <a:solidFill>
                <a:srgbClr val="0D0D0D"/>
              </a:solidFill>
              <a:highlight>
                <a:srgbClr val="FFFFFF"/>
              </a:highlight>
              <a:latin typeface="ui-sans-serif"/>
            </a:endParaRPr>
          </a:p>
          <a:p>
            <a:pPr algn="r" rtl="1"/>
            <a:r>
              <a:rPr lang="ar-SY" sz="3500" b="0" i="0" dirty="0">
                <a:solidFill>
                  <a:srgbClr val="0D0D0D"/>
                </a:solidFill>
                <a:effectLst/>
                <a:highlight>
                  <a:srgbClr val="FFFFFF"/>
                </a:highlight>
                <a:latin typeface="ui-sans-serif"/>
              </a:rPr>
              <a:t>التكنولوجيا المتقدمة قد تكون مكلفة بالنسبة لبعض الشركات الصغيرة والمتوسطة.</a:t>
            </a:r>
            <a:endParaRPr lang="ar-SA" sz="3500" b="0" i="0" dirty="0">
              <a:solidFill>
                <a:srgbClr val="0D0D0D"/>
              </a:solidFill>
              <a:effectLst/>
              <a:highlight>
                <a:srgbClr val="FFFFFF"/>
              </a:highlight>
              <a:latin typeface="ui-sans-serif"/>
            </a:endParaRPr>
          </a:p>
          <a:p>
            <a:pPr algn="r" rtl="1"/>
            <a:endParaRPr lang="ar-SA" sz="3500" dirty="0">
              <a:solidFill>
                <a:srgbClr val="0D0D0D"/>
              </a:solidFill>
              <a:highlight>
                <a:srgbClr val="FFFFFF"/>
              </a:highlight>
              <a:latin typeface="ui-sans-serif"/>
            </a:endParaRPr>
          </a:p>
          <a:p>
            <a:pPr algn="r" rtl="1"/>
            <a:r>
              <a:rPr lang="ar-SY" sz="3500" b="0" i="0" dirty="0">
                <a:solidFill>
                  <a:srgbClr val="0D0D0D"/>
                </a:solidFill>
                <a:effectLst/>
                <a:highlight>
                  <a:srgbClr val="FFFFFF"/>
                </a:highlight>
                <a:latin typeface="ui-sans-serif"/>
              </a:rPr>
              <a:t>الشركات التي تعتمد على الأساليب التقليدية قد تكون م</a:t>
            </a:r>
            <a:r>
              <a:rPr lang="ar-SA" sz="3500" b="0" i="0" dirty="0">
                <a:solidFill>
                  <a:srgbClr val="0D0D0D"/>
                </a:solidFill>
                <a:effectLst/>
                <a:highlight>
                  <a:srgbClr val="FFFFFF"/>
                </a:highlight>
                <a:latin typeface="ui-sans-serif"/>
              </a:rPr>
              <a:t>عارضة</a:t>
            </a:r>
            <a:r>
              <a:rPr lang="ar-SY" sz="3500" b="0" i="0" dirty="0">
                <a:solidFill>
                  <a:srgbClr val="0D0D0D"/>
                </a:solidFill>
                <a:effectLst/>
                <a:highlight>
                  <a:srgbClr val="FFFFFF"/>
                </a:highlight>
                <a:latin typeface="ui-sans-serif"/>
              </a:rPr>
              <a:t> لتبني التقنيات الجديدة.</a:t>
            </a:r>
            <a:endParaRPr lang="ar-SA" sz="3500" b="0" i="0" dirty="0">
              <a:solidFill>
                <a:srgbClr val="0D0D0D"/>
              </a:solidFill>
              <a:effectLst/>
              <a:highlight>
                <a:srgbClr val="FFFFFF"/>
              </a:highlight>
              <a:latin typeface="ui-sans-serif"/>
            </a:endParaRPr>
          </a:p>
          <a:p>
            <a:pPr algn="r" rtl="1"/>
            <a:endParaRPr lang="ar-SA" b="0" i="0" dirty="0">
              <a:solidFill>
                <a:srgbClr val="0D0D0D"/>
              </a:solidFill>
              <a:effectLst/>
              <a:highlight>
                <a:srgbClr val="FFFFFF"/>
              </a:highlight>
              <a:latin typeface="ui-sans-serif"/>
            </a:endParaRPr>
          </a:p>
          <a:p>
            <a:pPr algn="r" rtl="1"/>
            <a:endParaRPr lang="en-US" dirty="0"/>
          </a:p>
        </p:txBody>
      </p:sp>
    </p:spTree>
    <p:extLst>
      <p:ext uri="{BB962C8B-B14F-4D97-AF65-F5344CB8AC3E}">
        <p14:creationId xmlns:p14="http://schemas.microsoft.com/office/powerpoint/2010/main" val="3621478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C467C-ED87-356C-D0CA-32FEB7404EB5}"/>
              </a:ext>
            </a:extLst>
          </p:cNvPr>
          <p:cNvSpPr>
            <a:spLocks noGrp="1"/>
          </p:cNvSpPr>
          <p:nvPr>
            <p:ph idx="1"/>
          </p:nvPr>
        </p:nvSpPr>
        <p:spPr>
          <a:xfrm>
            <a:off x="838200" y="1825625"/>
            <a:ext cx="10515600" cy="1063490"/>
          </a:xfrm>
        </p:spPr>
        <p:txBody>
          <a:bodyPr>
            <a:normAutofit fontScale="92500" lnSpcReduction="20000"/>
          </a:bodyPr>
          <a:lstStyle/>
          <a:p>
            <a:pPr marL="0" indent="0" algn="ctr">
              <a:buNone/>
            </a:pPr>
            <a:endParaRPr lang="ar-SA" dirty="0"/>
          </a:p>
          <a:p>
            <a:pPr marL="0" indent="0" algn="ctr">
              <a:buNone/>
            </a:pPr>
            <a:r>
              <a:rPr lang="ar-SA" sz="4800" b="1" dirty="0"/>
              <a:t>شكرا لحسن الاستماع </a:t>
            </a:r>
            <a:endParaRPr lang="en-US" sz="4800" b="1" dirty="0"/>
          </a:p>
        </p:txBody>
      </p:sp>
    </p:spTree>
    <p:extLst>
      <p:ext uri="{BB962C8B-B14F-4D97-AF65-F5344CB8AC3E}">
        <p14:creationId xmlns:p14="http://schemas.microsoft.com/office/powerpoint/2010/main" val="3749018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48597-784D-2D1E-25C9-A67A8395956C}"/>
              </a:ext>
            </a:extLst>
          </p:cNvPr>
          <p:cNvSpPr>
            <a:spLocks noGrp="1"/>
          </p:cNvSpPr>
          <p:nvPr>
            <p:ph type="title"/>
          </p:nvPr>
        </p:nvSpPr>
        <p:spPr/>
        <p:txBody>
          <a:bodyPr/>
          <a:lstStyle/>
          <a:p>
            <a:pPr algn="ctr" rtl="1"/>
            <a:r>
              <a:rPr lang="ar-SA" b="1" dirty="0"/>
              <a:t>تطور تكنولوجيا التصنيع </a:t>
            </a:r>
            <a:endParaRPr lang="en-US" b="1" dirty="0"/>
          </a:p>
        </p:txBody>
      </p:sp>
      <p:sp>
        <p:nvSpPr>
          <p:cNvPr id="3" name="Content Placeholder 2">
            <a:extLst>
              <a:ext uri="{FF2B5EF4-FFF2-40B4-BE49-F238E27FC236}">
                <a16:creationId xmlns:a16="http://schemas.microsoft.com/office/drawing/2014/main" id="{EB70C688-47B7-0C84-3133-546D9B5F5FCE}"/>
              </a:ext>
            </a:extLst>
          </p:cNvPr>
          <p:cNvSpPr>
            <a:spLocks noGrp="1"/>
          </p:cNvSpPr>
          <p:nvPr>
            <p:ph idx="1"/>
          </p:nvPr>
        </p:nvSpPr>
        <p:spPr/>
        <p:txBody>
          <a:bodyPr>
            <a:normAutofit/>
          </a:bodyPr>
          <a:lstStyle/>
          <a:p>
            <a:pPr marL="0" indent="0" algn="r" rtl="1">
              <a:buNone/>
            </a:pPr>
            <a:r>
              <a:rPr lang="ar-SY" sz="3200" b="1" dirty="0"/>
              <a:t>التقنيات التقليدية مقابل الحديثة:</a:t>
            </a:r>
          </a:p>
          <a:p>
            <a:pPr algn="r" rtl="1"/>
            <a:r>
              <a:rPr lang="ar-SY" sz="3200" b="1" dirty="0"/>
              <a:t>تقنيات تقليدية: </a:t>
            </a:r>
            <a:r>
              <a:rPr lang="ar-SY" sz="3200" dirty="0"/>
              <a:t>مثل الطهي، البسترة، والتعليب. كانت فعالة في تقليل الملوثات لكنها لم تكن دائمًا كافية.</a:t>
            </a:r>
            <a:endParaRPr lang="ar-SA" sz="3200" dirty="0"/>
          </a:p>
          <a:p>
            <a:pPr algn="r" rtl="1"/>
            <a:endParaRPr lang="ar-SY" sz="3200" dirty="0"/>
          </a:p>
          <a:p>
            <a:pPr algn="r" rtl="1"/>
            <a:r>
              <a:rPr lang="ar-SY" sz="3200" b="1" dirty="0"/>
              <a:t>تقنيات حديثة: </a:t>
            </a:r>
            <a:r>
              <a:rPr lang="ar-SY" sz="3200" dirty="0"/>
              <a:t>مثل الأشعة فوق البنفسجية، التكنولوجيا النانوية، واستخدام أجهزة الاستشعار البيولوجية.</a:t>
            </a:r>
            <a:endParaRPr lang="en-US" sz="3200" dirty="0"/>
          </a:p>
        </p:txBody>
      </p:sp>
    </p:spTree>
    <p:extLst>
      <p:ext uri="{BB962C8B-B14F-4D97-AF65-F5344CB8AC3E}">
        <p14:creationId xmlns:p14="http://schemas.microsoft.com/office/powerpoint/2010/main" val="4170532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76F88-71B7-2F19-135B-A3841A08A423}"/>
              </a:ext>
            </a:extLst>
          </p:cNvPr>
          <p:cNvSpPr>
            <a:spLocks noGrp="1"/>
          </p:cNvSpPr>
          <p:nvPr>
            <p:ph type="title"/>
          </p:nvPr>
        </p:nvSpPr>
        <p:spPr/>
        <p:txBody>
          <a:bodyPr/>
          <a:lstStyle/>
          <a:p>
            <a:pPr algn="ctr" rtl="1"/>
            <a:r>
              <a:rPr lang="ar-SY" b="1" dirty="0"/>
              <a:t>أمثلة على التقنيات الحديثة:</a:t>
            </a:r>
            <a:endParaRPr lang="en-US" b="1" dirty="0"/>
          </a:p>
        </p:txBody>
      </p:sp>
      <p:sp>
        <p:nvSpPr>
          <p:cNvPr id="3" name="Content Placeholder 2">
            <a:extLst>
              <a:ext uri="{FF2B5EF4-FFF2-40B4-BE49-F238E27FC236}">
                <a16:creationId xmlns:a16="http://schemas.microsoft.com/office/drawing/2014/main" id="{C709283F-0BAD-464A-8F51-8A649D395941}"/>
              </a:ext>
            </a:extLst>
          </p:cNvPr>
          <p:cNvSpPr>
            <a:spLocks noGrp="1"/>
          </p:cNvSpPr>
          <p:nvPr>
            <p:ph idx="1"/>
          </p:nvPr>
        </p:nvSpPr>
        <p:spPr/>
        <p:txBody>
          <a:bodyPr>
            <a:normAutofit/>
          </a:bodyPr>
          <a:lstStyle/>
          <a:p>
            <a:pPr algn="r" rtl="1"/>
            <a:r>
              <a:rPr lang="ar-SA" sz="3200" b="1" dirty="0"/>
              <a:t>تقنيات التعبئة والتغليف</a:t>
            </a:r>
          </a:p>
          <a:p>
            <a:pPr algn="r" rtl="1"/>
            <a:r>
              <a:rPr lang="ar-SA" sz="3200" b="1" dirty="0"/>
              <a:t>تتبع المنتجات من خلال </a:t>
            </a:r>
            <a:r>
              <a:rPr lang="en-US" sz="3200" b="1" dirty="0"/>
              <a:t>RFID</a:t>
            </a:r>
          </a:p>
          <a:p>
            <a:pPr algn="r" rtl="1"/>
            <a:r>
              <a:rPr lang="ar-SA" sz="3200" b="1" dirty="0"/>
              <a:t>تكنولوجيا </a:t>
            </a:r>
            <a:r>
              <a:rPr lang="en-US" sz="3200" b="1" dirty="0" err="1"/>
              <a:t>Blockchain</a:t>
            </a:r>
            <a:endParaRPr lang="en-US" sz="3200" b="1" dirty="0"/>
          </a:p>
          <a:p>
            <a:pPr algn="r" rtl="1"/>
            <a:r>
              <a:rPr lang="ar-SA" sz="3200" b="1" dirty="0"/>
              <a:t>التطبيقات النانوية </a:t>
            </a:r>
            <a:r>
              <a:rPr lang="en-US" sz="3200" b="1" dirty="0"/>
              <a:t>Nanotechnology</a:t>
            </a:r>
          </a:p>
          <a:p>
            <a:pPr algn="r" rtl="1"/>
            <a:r>
              <a:rPr lang="ar-SA" sz="3200" b="1" dirty="0"/>
              <a:t>تطور عمليات التصنيع الغذائي </a:t>
            </a:r>
          </a:p>
          <a:p>
            <a:pPr algn="r" rtl="1"/>
            <a:r>
              <a:rPr lang="ar-SY" sz="3200" b="1" dirty="0"/>
              <a:t>تطبيقات الهواتف الذكية</a:t>
            </a:r>
            <a:endParaRPr lang="ar-SA" sz="3200" b="1" dirty="0"/>
          </a:p>
          <a:p>
            <a:pPr algn="r" rtl="1"/>
            <a:endParaRPr lang="en-US" sz="3200" dirty="0"/>
          </a:p>
        </p:txBody>
      </p:sp>
    </p:spTree>
    <p:extLst>
      <p:ext uri="{BB962C8B-B14F-4D97-AF65-F5344CB8AC3E}">
        <p14:creationId xmlns:p14="http://schemas.microsoft.com/office/powerpoint/2010/main" val="1375212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77179-71EE-C6E7-29DC-123A201B883B}"/>
              </a:ext>
            </a:extLst>
          </p:cNvPr>
          <p:cNvSpPr>
            <a:spLocks noGrp="1"/>
          </p:cNvSpPr>
          <p:nvPr>
            <p:ph type="title"/>
          </p:nvPr>
        </p:nvSpPr>
        <p:spPr/>
        <p:txBody>
          <a:bodyPr/>
          <a:lstStyle/>
          <a:p>
            <a:pPr algn="ctr" rtl="1"/>
            <a:r>
              <a:rPr lang="ar-SA" b="1" dirty="0"/>
              <a:t>1- تقنيات التعبئة والتغليف</a:t>
            </a:r>
            <a:endParaRPr lang="en-US" b="1" dirty="0"/>
          </a:p>
        </p:txBody>
      </p:sp>
      <p:sp>
        <p:nvSpPr>
          <p:cNvPr id="3" name="Content Placeholder 2">
            <a:extLst>
              <a:ext uri="{FF2B5EF4-FFF2-40B4-BE49-F238E27FC236}">
                <a16:creationId xmlns:a16="http://schemas.microsoft.com/office/drawing/2014/main" id="{19120753-71A9-4C72-5CC5-96C2423D6152}"/>
              </a:ext>
            </a:extLst>
          </p:cNvPr>
          <p:cNvSpPr>
            <a:spLocks noGrp="1"/>
          </p:cNvSpPr>
          <p:nvPr>
            <p:ph idx="1"/>
          </p:nvPr>
        </p:nvSpPr>
        <p:spPr>
          <a:xfrm>
            <a:off x="838200" y="1420238"/>
            <a:ext cx="10515600" cy="5233481"/>
          </a:xfrm>
        </p:spPr>
        <p:txBody>
          <a:bodyPr>
            <a:normAutofit/>
          </a:bodyPr>
          <a:lstStyle/>
          <a:p>
            <a:pPr marL="0" indent="0" algn="r" rtl="1">
              <a:buNone/>
            </a:pPr>
            <a:r>
              <a:rPr lang="ar-SY" b="1" dirty="0"/>
              <a:t>التعبئة الذكية:</a:t>
            </a:r>
          </a:p>
          <a:p>
            <a:pPr algn="r" rtl="1"/>
            <a:r>
              <a:rPr lang="ar-SY" dirty="0"/>
              <a:t>مواد تغليف نشطة: تحتوي على مواد قادرة على امتصاص الأكسجين أو الرطوبة، مما يساعد على الحفاظ على نضارة الأغذية لفترة أطول.</a:t>
            </a:r>
          </a:p>
          <a:p>
            <a:pPr algn="r" rtl="1"/>
            <a:r>
              <a:rPr lang="ar-SY" dirty="0"/>
              <a:t>أجهزة استشعار في التغليف: تستطيع اكتشاف التغيرات في البيئة الداخلية للعبوة، مثل درجات الحرارة غير الملائمة أو تسرب الغازات.</a:t>
            </a:r>
          </a:p>
          <a:p>
            <a:pPr marL="0" indent="0" algn="r" rtl="1">
              <a:buNone/>
            </a:pPr>
            <a:r>
              <a:rPr lang="ar-SY" b="1" dirty="0"/>
              <a:t>التغليف </a:t>
            </a:r>
            <a:r>
              <a:rPr lang="ar-SY" b="1" dirty="0" err="1"/>
              <a:t>النانوي</a:t>
            </a:r>
            <a:r>
              <a:rPr lang="ar-SY" b="1" dirty="0"/>
              <a:t>:</a:t>
            </a:r>
          </a:p>
          <a:p>
            <a:pPr algn="r" rtl="1"/>
            <a:r>
              <a:rPr lang="ar-SY" dirty="0"/>
              <a:t>تحسين الحماية: استخدام جزيئات نانوية تعزز من خصائص مواد التغليف التقليدية مثل المتانة والحماية ضد الأشعة فوق البنفسجية.</a:t>
            </a:r>
          </a:p>
          <a:p>
            <a:pPr algn="r" rtl="1"/>
            <a:r>
              <a:rPr lang="ar-SY" dirty="0"/>
              <a:t>توفير بيئة مثالية: يمكن للنانو تكنولوجيا أن تساعد في خلق بيئة مثالية داخل العبوة للحفاظ على جودة الأغذية.</a:t>
            </a:r>
            <a:endParaRPr lang="en-US" dirty="0"/>
          </a:p>
        </p:txBody>
      </p:sp>
    </p:spTree>
    <p:extLst>
      <p:ext uri="{BB962C8B-B14F-4D97-AF65-F5344CB8AC3E}">
        <p14:creationId xmlns:p14="http://schemas.microsoft.com/office/powerpoint/2010/main" val="2666066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4F01A-DD2C-C2E6-E7E2-7271191704E3}"/>
              </a:ext>
            </a:extLst>
          </p:cNvPr>
          <p:cNvSpPr>
            <a:spLocks noGrp="1"/>
          </p:cNvSpPr>
          <p:nvPr>
            <p:ph type="title"/>
          </p:nvPr>
        </p:nvSpPr>
        <p:spPr/>
        <p:txBody>
          <a:bodyPr/>
          <a:lstStyle/>
          <a:p>
            <a:pPr algn="ctr" rtl="1"/>
            <a:r>
              <a:rPr lang="ar-SA" b="1" dirty="0"/>
              <a:t>مواد التغليف النشطة</a:t>
            </a:r>
            <a:r>
              <a:rPr lang="en-US" b="1" dirty="0"/>
              <a:t> Active Packaging </a:t>
            </a:r>
            <a:r>
              <a:rPr lang="ar-SA" b="1" dirty="0"/>
              <a:t> </a:t>
            </a:r>
            <a:endParaRPr lang="en-US" b="1" dirty="0"/>
          </a:p>
        </p:txBody>
      </p:sp>
      <p:sp>
        <p:nvSpPr>
          <p:cNvPr id="3" name="Content Placeholder 2">
            <a:extLst>
              <a:ext uri="{FF2B5EF4-FFF2-40B4-BE49-F238E27FC236}">
                <a16:creationId xmlns:a16="http://schemas.microsoft.com/office/drawing/2014/main" id="{962CB669-E1E8-DC44-0A28-B33DB2095A07}"/>
              </a:ext>
            </a:extLst>
          </p:cNvPr>
          <p:cNvSpPr>
            <a:spLocks noGrp="1"/>
          </p:cNvSpPr>
          <p:nvPr>
            <p:ph idx="1"/>
          </p:nvPr>
        </p:nvSpPr>
        <p:spPr>
          <a:xfrm>
            <a:off x="838200" y="1449421"/>
            <a:ext cx="10515600" cy="4727542"/>
          </a:xfrm>
        </p:spPr>
        <p:txBody>
          <a:bodyPr>
            <a:normAutofit lnSpcReduction="10000"/>
          </a:bodyPr>
          <a:lstStyle/>
          <a:p>
            <a:pPr algn="r" rtl="1"/>
            <a:r>
              <a:rPr lang="ar-SY" sz="3200" b="0" i="0" dirty="0">
                <a:solidFill>
                  <a:srgbClr val="0D0D0D"/>
                </a:solidFill>
                <a:effectLst/>
                <a:highlight>
                  <a:srgbClr val="FFFFFF"/>
                </a:highlight>
                <a:latin typeface="ui-sans-serif"/>
              </a:rPr>
              <a:t>التعبئة النشطة تشير إلى </a:t>
            </a:r>
            <a:r>
              <a:rPr lang="ar-SA" sz="3200" dirty="0">
                <a:solidFill>
                  <a:srgbClr val="0D0D0D"/>
                </a:solidFill>
                <a:highlight>
                  <a:srgbClr val="FFFFFF"/>
                </a:highlight>
                <a:latin typeface="ui-sans-serif"/>
              </a:rPr>
              <a:t>ادخال</a:t>
            </a:r>
            <a:r>
              <a:rPr lang="ar-SY" sz="3200" b="0" i="0" dirty="0">
                <a:solidFill>
                  <a:srgbClr val="0D0D0D"/>
                </a:solidFill>
                <a:effectLst/>
                <a:highlight>
                  <a:srgbClr val="FFFFFF"/>
                </a:highlight>
                <a:latin typeface="ui-sans-serif"/>
              </a:rPr>
              <a:t> بعض الإضافات </a:t>
            </a:r>
            <a:r>
              <a:rPr lang="ar-SA" sz="3200" b="0" i="0" dirty="0">
                <a:solidFill>
                  <a:srgbClr val="0D0D0D"/>
                </a:solidFill>
                <a:effectLst/>
                <a:highlight>
                  <a:srgbClr val="FFFFFF"/>
                </a:highlight>
                <a:latin typeface="ui-sans-serif"/>
              </a:rPr>
              <a:t>الى</a:t>
            </a:r>
            <a:r>
              <a:rPr lang="ar-SY" sz="3200" b="0" i="0" dirty="0">
                <a:solidFill>
                  <a:srgbClr val="0D0D0D"/>
                </a:solidFill>
                <a:effectLst/>
                <a:highlight>
                  <a:srgbClr val="FFFFFF"/>
                </a:highlight>
                <a:latin typeface="ui-sans-serif"/>
              </a:rPr>
              <a:t> </a:t>
            </a:r>
            <a:r>
              <a:rPr lang="ar-SA" sz="3200" b="0" i="0" dirty="0">
                <a:solidFill>
                  <a:srgbClr val="0D0D0D"/>
                </a:solidFill>
                <a:effectLst/>
                <a:highlight>
                  <a:srgbClr val="FFFFFF"/>
                </a:highlight>
                <a:latin typeface="ui-sans-serif"/>
              </a:rPr>
              <a:t>مادة</a:t>
            </a:r>
            <a:r>
              <a:rPr lang="ar-SY" sz="3200" b="0" i="0" dirty="0">
                <a:solidFill>
                  <a:srgbClr val="0D0D0D"/>
                </a:solidFill>
                <a:effectLst/>
                <a:highlight>
                  <a:srgbClr val="FFFFFF"/>
                </a:highlight>
                <a:latin typeface="ui-sans-serif"/>
              </a:rPr>
              <a:t> التعبئة</a:t>
            </a:r>
            <a:r>
              <a:rPr lang="ar-SA" sz="3200" b="0" i="0" dirty="0">
                <a:solidFill>
                  <a:srgbClr val="0D0D0D"/>
                </a:solidFill>
                <a:effectLst/>
                <a:highlight>
                  <a:srgbClr val="FFFFFF"/>
                </a:highlight>
                <a:latin typeface="ui-sans-serif"/>
              </a:rPr>
              <a:t> والتغليف</a:t>
            </a:r>
            <a:r>
              <a:rPr lang="ar-SY" sz="3200" b="0" i="0" dirty="0">
                <a:solidFill>
                  <a:srgbClr val="0D0D0D"/>
                </a:solidFill>
                <a:effectLst/>
                <a:highlight>
                  <a:srgbClr val="FFFFFF"/>
                </a:highlight>
                <a:latin typeface="ui-sans-serif"/>
              </a:rPr>
              <a:t> أو داخل </a:t>
            </a:r>
            <a:r>
              <a:rPr lang="ar-SA" sz="3200" b="0" i="0" dirty="0">
                <a:solidFill>
                  <a:srgbClr val="0D0D0D"/>
                </a:solidFill>
                <a:effectLst/>
                <a:highlight>
                  <a:srgbClr val="FFFFFF"/>
                </a:highlight>
                <a:latin typeface="ui-sans-serif"/>
              </a:rPr>
              <a:t>مادة</a:t>
            </a:r>
            <a:r>
              <a:rPr lang="ar-SY" sz="3200" b="0" i="0" dirty="0">
                <a:solidFill>
                  <a:srgbClr val="0D0D0D"/>
                </a:solidFill>
                <a:effectLst/>
                <a:highlight>
                  <a:srgbClr val="FFFFFF"/>
                </a:highlight>
                <a:latin typeface="ui-sans-serif"/>
              </a:rPr>
              <a:t> التعبئة بهدف الحفاظ على مدة صلاحية المنتج وتمديدها.</a:t>
            </a:r>
            <a:endParaRPr lang="ar-SA" sz="3200" b="0" i="0" dirty="0">
              <a:solidFill>
                <a:srgbClr val="0D0D0D"/>
              </a:solidFill>
              <a:effectLst/>
              <a:highlight>
                <a:srgbClr val="FFFFFF"/>
              </a:highlight>
              <a:latin typeface="ui-sans-serif"/>
            </a:endParaRPr>
          </a:p>
          <a:p>
            <a:pPr marL="0" indent="0" algn="r" rtl="1">
              <a:buNone/>
            </a:pPr>
            <a:endParaRPr lang="ar-SA" sz="3200" dirty="0">
              <a:solidFill>
                <a:srgbClr val="0D0D0D"/>
              </a:solidFill>
              <a:highlight>
                <a:srgbClr val="FFFFFF"/>
              </a:highlight>
              <a:latin typeface="ui-sans-serif"/>
            </a:endParaRPr>
          </a:p>
          <a:p>
            <a:pPr marL="0" indent="0" algn="r" rtl="1">
              <a:buNone/>
            </a:pPr>
            <a:r>
              <a:rPr lang="ar-SA" sz="3200" b="1" dirty="0">
                <a:solidFill>
                  <a:srgbClr val="0D0D0D"/>
                </a:solidFill>
                <a:highlight>
                  <a:srgbClr val="FFFFFF"/>
                </a:highlight>
                <a:latin typeface="ui-sans-serif"/>
              </a:rPr>
              <a:t>أهمية الغلاف النشط </a:t>
            </a:r>
          </a:p>
          <a:p>
            <a:pPr algn="r" rtl="1"/>
            <a:r>
              <a:rPr lang="ar-SY" sz="3200" dirty="0"/>
              <a:t>الحفاظ على جودة الطعام خلال فترة الصلاحية</a:t>
            </a:r>
          </a:p>
          <a:p>
            <a:pPr algn="r" rtl="1"/>
            <a:r>
              <a:rPr lang="ar-SY" sz="3200" dirty="0"/>
              <a:t>زيادة سلامة الغذاء</a:t>
            </a:r>
          </a:p>
          <a:p>
            <a:pPr algn="r" rtl="1"/>
            <a:r>
              <a:rPr lang="ar-SY" sz="3200" dirty="0"/>
              <a:t>تمديد مدة صلاحية المنتج</a:t>
            </a:r>
          </a:p>
          <a:p>
            <a:pPr algn="r" rtl="1"/>
            <a:r>
              <a:rPr lang="ar-SY" sz="3200" dirty="0"/>
              <a:t>تقليل فقدان الطعام</a:t>
            </a:r>
          </a:p>
          <a:p>
            <a:pPr algn="r" rtl="1"/>
            <a:r>
              <a:rPr lang="ar-SY" sz="3200" dirty="0"/>
              <a:t>تقليل استخدام المضافات الغذائية</a:t>
            </a:r>
            <a:endParaRPr lang="en-US" sz="3200" dirty="0"/>
          </a:p>
        </p:txBody>
      </p:sp>
    </p:spTree>
    <p:extLst>
      <p:ext uri="{BB962C8B-B14F-4D97-AF65-F5344CB8AC3E}">
        <p14:creationId xmlns:p14="http://schemas.microsoft.com/office/powerpoint/2010/main" val="563050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Vira | Smart Packaging - What is active packaging?">
            <a:extLst>
              <a:ext uri="{FF2B5EF4-FFF2-40B4-BE49-F238E27FC236}">
                <a16:creationId xmlns:a16="http://schemas.microsoft.com/office/drawing/2014/main" id="{7611F7A8-B794-89E0-D75D-ED12FBDFF1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97"/>
          <a:stretch/>
        </p:blipFill>
        <p:spPr bwMode="auto">
          <a:xfrm>
            <a:off x="20" y="-233464"/>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Freeform 12">
            <a:extLst>
              <a:ext uri="{FF2B5EF4-FFF2-40B4-BE49-F238E27FC236}">
                <a16:creationId xmlns:a16="http://schemas.microsoft.com/office/drawing/2014/main" id="{522A94E1-AEBD-4286-BFF8-0711E4CD3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622650" y="5181600"/>
            <a:ext cx="9165010" cy="1174750"/>
          </a:xfrm>
          <a:custGeom>
            <a:avLst/>
            <a:gdLst>
              <a:gd name="connsiteX0" fmla="*/ 0 w 9165010"/>
              <a:gd name="connsiteY0" fmla="*/ 1073384 h 1073384"/>
              <a:gd name="connsiteX1" fmla="*/ 9165010 w 9165010"/>
              <a:gd name="connsiteY1" fmla="*/ 1073384 h 1073384"/>
              <a:gd name="connsiteX2" fmla="*/ 9165010 w 9165010"/>
              <a:gd name="connsiteY2" fmla="*/ 266817 h 1073384"/>
              <a:gd name="connsiteX3" fmla="*/ 4757604 w 9165010"/>
              <a:gd name="connsiteY3" fmla="*/ 266817 h 1073384"/>
              <a:gd name="connsiteX4" fmla="*/ 4582505 w 9165010"/>
              <a:gd name="connsiteY4" fmla="*/ 0 h 1073384"/>
              <a:gd name="connsiteX5" fmla="*/ 4407407 w 9165010"/>
              <a:gd name="connsiteY5" fmla="*/ 266817 h 1073384"/>
              <a:gd name="connsiteX6" fmla="*/ 0 w 9165010"/>
              <a:gd name="connsiteY6" fmla="*/ 266817 h 107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5010" h="1073384">
                <a:moveTo>
                  <a:pt x="0" y="1073384"/>
                </a:moveTo>
                <a:lnTo>
                  <a:pt x="9165010" y="1073384"/>
                </a:lnTo>
                <a:lnTo>
                  <a:pt x="9165010" y="266817"/>
                </a:lnTo>
                <a:lnTo>
                  <a:pt x="4757604" y="266817"/>
                </a:lnTo>
                <a:lnTo>
                  <a:pt x="4582505" y="0"/>
                </a:lnTo>
                <a:lnTo>
                  <a:pt x="4407407" y="266817"/>
                </a:lnTo>
                <a:lnTo>
                  <a:pt x="0" y="266817"/>
                </a:lnTo>
                <a:close/>
              </a:path>
            </a:pathLst>
          </a:custGeom>
          <a:solidFill>
            <a:srgbClr val="40404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6F7985-17CE-9611-B5D9-0DAFC46F2641}"/>
              </a:ext>
            </a:extLst>
          </p:cNvPr>
          <p:cNvSpPr>
            <a:spLocks noGrp="1"/>
          </p:cNvSpPr>
          <p:nvPr>
            <p:ph type="title"/>
          </p:nvPr>
        </p:nvSpPr>
        <p:spPr>
          <a:xfrm>
            <a:off x="1771650" y="5254391"/>
            <a:ext cx="8867012" cy="774934"/>
          </a:xfrm>
          <a:noFill/>
        </p:spPr>
        <p:txBody>
          <a:bodyPr vert="horz" lIns="91440" tIns="45720" rIns="91440" bIns="45720" rtlCol="0" anchor="ctr">
            <a:normAutofit/>
          </a:bodyPr>
          <a:lstStyle/>
          <a:p>
            <a:pPr algn="ctr"/>
            <a:r>
              <a:rPr lang="ar-SA" sz="4000" dirty="0">
                <a:solidFill>
                  <a:srgbClr val="FFFFFF"/>
                </a:solidFill>
              </a:rPr>
              <a:t>تطبيقات الغلاف النشط </a:t>
            </a:r>
            <a:endParaRPr lang="en-US" sz="4000" dirty="0">
              <a:solidFill>
                <a:srgbClr val="FFFFFF"/>
              </a:solidFill>
            </a:endParaRPr>
          </a:p>
        </p:txBody>
      </p:sp>
    </p:spTree>
    <p:extLst>
      <p:ext uri="{BB962C8B-B14F-4D97-AF65-F5344CB8AC3E}">
        <p14:creationId xmlns:p14="http://schemas.microsoft.com/office/powerpoint/2010/main" val="82734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Active Packaging Solution For Packaged Foods - Desiccants To Oxygen  Absorbents">
            <a:extLst>
              <a:ext uri="{FF2B5EF4-FFF2-40B4-BE49-F238E27FC236}">
                <a16:creationId xmlns:a16="http://schemas.microsoft.com/office/drawing/2014/main" id="{F8A0B4FD-EE86-4032-2494-A3361C5940B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Active Packaging Solution For Packaged Foods - Desiccants To Oxygen  Absorbents">
            <a:extLst>
              <a:ext uri="{FF2B5EF4-FFF2-40B4-BE49-F238E27FC236}">
                <a16:creationId xmlns:a16="http://schemas.microsoft.com/office/drawing/2014/main" id="{594629C3-CD23-8D50-E998-841BF70E9A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012" y="1401075"/>
            <a:ext cx="4105072" cy="217868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OXY-GUARD™ OXYGEN SCAVENGERS - James Dawson‬‏">
            <a:extLst>
              <a:ext uri="{FF2B5EF4-FFF2-40B4-BE49-F238E27FC236}">
                <a16:creationId xmlns:a16="http://schemas.microsoft.com/office/drawing/2014/main" id="{2F60052E-6C27-DC00-3743-9F2140FDD9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834" y="4367584"/>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Use of endospore-forming bacteria as an active oxygen scavenger in plastic  packaging materials - ScienceDirect">
            <a:extLst>
              <a:ext uri="{FF2B5EF4-FFF2-40B4-BE49-F238E27FC236}">
                <a16:creationId xmlns:a16="http://schemas.microsoft.com/office/drawing/2014/main" id="{B43A50A8-BA36-9778-7489-3ED83DCD68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167385"/>
            <a:ext cx="4565515" cy="4400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264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F477C-498C-93AE-2F2A-6B727E295FE2}"/>
              </a:ext>
            </a:extLst>
          </p:cNvPr>
          <p:cNvSpPr>
            <a:spLocks noGrp="1"/>
          </p:cNvSpPr>
          <p:nvPr>
            <p:ph type="title"/>
          </p:nvPr>
        </p:nvSpPr>
        <p:spPr/>
        <p:txBody>
          <a:bodyPr/>
          <a:lstStyle/>
          <a:p>
            <a:pPr algn="ctr" rtl="1"/>
            <a:r>
              <a:rPr lang="ar-SA" b="1" dirty="0"/>
              <a:t>التغليف الذكي</a:t>
            </a:r>
            <a:endParaRPr lang="en-US" b="1" dirty="0"/>
          </a:p>
        </p:txBody>
      </p:sp>
      <p:sp>
        <p:nvSpPr>
          <p:cNvPr id="3" name="Content Placeholder 2">
            <a:extLst>
              <a:ext uri="{FF2B5EF4-FFF2-40B4-BE49-F238E27FC236}">
                <a16:creationId xmlns:a16="http://schemas.microsoft.com/office/drawing/2014/main" id="{3DEE99CD-0485-7E7E-0D0E-C83B09E980B3}"/>
              </a:ext>
            </a:extLst>
          </p:cNvPr>
          <p:cNvSpPr>
            <a:spLocks noGrp="1"/>
          </p:cNvSpPr>
          <p:nvPr>
            <p:ph idx="1"/>
          </p:nvPr>
        </p:nvSpPr>
        <p:spPr>
          <a:xfrm>
            <a:off x="838200" y="1543523"/>
            <a:ext cx="10515600" cy="927303"/>
          </a:xfrm>
        </p:spPr>
        <p:txBody>
          <a:bodyPr>
            <a:normAutofit lnSpcReduction="10000"/>
          </a:bodyPr>
          <a:lstStyle/>
          <a:p>
            <a:pPr marL="0" indent="0" algn="r" rtl="1">
              <a:buNone/>
            </a:pPr>
            <a:r>
              <a:rPr lang="ar-SY" sz="3200" dirty="0"/>
              <a:t>الت</a:t>
            </a:r>
            <a:r>
              <a:rPr lang="ar-SA" sz="3200" dirty="0" err="1"/>
              <a:t>غليف</a:t>
            </a:r>
            <a:r>
              <a:rPr lang="ar-SY" sz="3200" dirty="0"/>
              <a:t> الذكي تشير إلى ال</a:t>
            </a:r>
            <a:r>
              <a:rPr lang="ar-SA" sz="3200" dirty="0"/>
              <a:t>غلاف</a:t>
            </a:r>
            <a:r>
              <a:rPr lang="ar-SY" sz="3200" dirty="0"/>
              <a:t> ال</a:t>
            </a:r>
            <a:r>
              <a:rPr lang="ar-SA" sz="3200" dirty="0"/>
              <a:t>ذ</a:t>
            </a:r>
            <a:r>
              <a:rPr lang="ar-SY" sz="3200" dirty="0"/>
              <a:t>ي يمكنه استشعار التغيرات البيئية، ومن ثم إبلاغ المستخدمين بهذه التغيرات.</a:t>
            </a:r>
            <a:endParaRPr lang="en-US" sz="3200" dirty="0"/>
          </a:p>
          <a:p>
            <a:pPr lvl="0"/>
            <a:endParaRPr lang="en-US" sz="1600" dirty="0"/>
          </a:p>
          <a:p>
            <a:pPr marL="0" indent="0" algn="r" rtl="1">
              <a:buNone/>
            </a:pPr>
            <a:endParaRPr lang="ar-SA" dirty="0"/>
          </a:p>
          <a:p>
            <a:pPr marL="0" indent="0" algn="r" rtl="1">
              <a:buNone/>
            </a:pPr>
            <a:endParaRPr lang="ar-SY" dirty="0"/>
          </a:p>
          <a:p>
            <a:pPr algn="r" rtl="1"/>
            <a:endParaRPr lang="ar-SY" dirty="0"/>
          </a:p>
          <a:p>
            <a:pPr algn="r" rtl="1"/>
            <a:endParaRPr lang="ar-SY" dirty="0"/>
          </a:p>
          <a:p>
            <a:pPr algn="r" rtl="1"/>
            <a:endParaRPr lang="ar-SY" dirty="0"/>
          </a:p>
          <a:p>
            <a:pPr algn="r" rtl="1"/>
            <a:endParaRPr lang="ar-SY" dirty="0"/>
          </a:p>
          <a:p>
            <a:pPr algn="r" rtl="1"/>
            <a:endParaRPr lang="ar-SY" dirty="0"/>
          </a:p>
          <a:p>
            <a:pPr algn="r" rtl="1"/>
            <a:endParaRPr lang="ar-SY" dirty="0"/>
          </a:p>
          <a:p>
            <a:pPr algn="r" rtl="1"/>
            <a:endParaRPr lang="en-US" dirty="0"/>
          </a:p>
        </p:txBody>
      </p:sp>
      <p:graphicFrame>
        <p:nvGraphicFramePr>
          <p:cNvPr id="5" name="رسم تخطيطي 4">
            <a:extLst>
              <a:ext uri="{FF2B5EF4-FFF2-40B4-BE49-F238E27FC236}">
                <a16:creationId xmlns:a16="http://schemas.microsoft.com/office/drawing/2014/main" id="{1A6CA7D5-40CA-DE22-91C0-61711100E92B}"/>
              </a:ext>
            </a:extLst>
          </p:cNvPr>
          <p:cNvGraphicFramePr/>
          <p:nvPr>
            <p:extLst>
              <p:ext uri="{D42A27DB-BD31-4B8C-83A1-F6EECF244321}">
                <p14:modId xmlns:p14="http://schemas.microsoft.com/office/powerpoint/2010/main" val="1799080133"/>
              </p:ext>
            </p:extLst>
          </p:nvPr>
        </p:nvGraphicFramePr>
        <p:xfrm>
          <a:off x="700392" y="2626468"/>
          <a:ext cx="10377668" cy="3998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7617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453</TotalTime>
  <Words>921</Words>
  <Application>Microsoft Office PowerPoint</Application>
  <PresentationFormat>Widescreen</PresentationFormat>
  <Paragraphs>127</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Aptos</vt:lpstr>
      <vt:lpstr>Aptos Display</vt:lpstr>
      <vt:lpstr>Arial</vt:lpstr>
      <vt:lpstr>ui-sans-serif</vt:lpstr>
      <vt:lpstr>Office Theme</vt:lpstr>
      <vt:lpstr>"التطور التكنولوجي وسلامة الأغذية: نحو مستقبل غذائي آمن" </vt:lpstr>
      <vt:lpstr>مقدمة </vt:lpstr>
      <vt:lpstr>تطور تكنولوجيا التصنيع </vt:lpstr>
      <vt:lpstr>أمثلة على التقنيات الحديثة:</vt:lpstr>
      <vt:lpstr>1- تقنيات التعبئة والتغليف</vt:lpstr>
      <vt:lpstr>مواد التغليف النشطة Active Packaging  </vt:lpstr>
      <vt:lpstr>تطبيقات الغلاف النشط </vt:lpstr>
      <vt:lpstr>PowerPoint Presentation</vt:lpstr>
      <vt:lpstr>التغليف الذكي</vt:lpstr>
      <vt:lpstr>PowerPoint Presentation</vt:lpstr>
      <vt:lpstr>أنواع الكواشف المستخدمة في التغليف الذكي </vt:lpstr>
      <vt:lpstr>PowerPoint Presentation</vt:lpstr>
      <vt:lpstr>PowerPoint Presentation</vt:lpstr>
      <vt:lpstr>PowerPoint Presentation</vt:lpstr>
      <vt:lpstr>PowerPoint Presentation</vt:lpstr>
      <vt:lpstr>RFID 2- تتبع المنتجات من خلال </vt:lpstr>
      <vt:lpstr>Blockchain 3- تكنولوجيا </vt:lpstr>
      <vt:lpstr>4- سلامة الأغذية والكشف عن الملوثات من خلال التطبيقات النانوية </vt:lpstr>
      <vt:lpstr>أجهزة الاستشعار النانوية Nanoparticles sensors </vt:lpstr>
      <vt:lpstr>5- تطور عمليات التصنيع الغذائي </vt:lpstr>
      <vt:lpstr>6- تطبيقات الهواتف الذكية:</vt:lpstr>
      <vt:lpstr>الخلاصة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"التطور التكنولوجي وسلامة الأغذية: نحو مستقبل غذائي آمن" </dc:title>
  <dc:creator>wesam sammar</dc:creator>
  <cp:lastModifiedBy>wesam sammar</cp:lastModifiedBy>
  <cp:revision>7</cp:revision>
  <dcterms:created xsi:type="dcterms:W3CDTF">2024-06-08T11:04:16Z</dcterms:created>
  <dcterms:modified xsi:type="dcterms:W3CDTF">2024-06-08T22:22:13Z</dcterms:modified>
</cp:coreProperties>
</file>